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embeddings/oleObject2.bin" ContentType="application/vnd.openxmlformats-officedocument.oleObject"/>
  <Override PartName="/ppt/notesSlides/notesSlide49.xml" ContentType="application/vnd.openxmlformats-officedocument.presentationml.notesSlide+xml"/>
  <Override PartName="/ppt/embeddings/oleObject3.bin" ContentType="application/vnd.openxmlformats-officedocument.oleObject"/>
  <Override PartName="/ppt/notesSlides/notesSlide50.xml" ContentType="application/vnd.openxmlformats-officedocument.presentationml.notesSlide+xml"/>
  <Override PartName="/ppt/embeddings/oleObject4.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80"/>
  </p:notesMasterIdLst>
  <p:handoutMasterIdLst>
    <p:handoutMasterId r:id="rId81"/>
  </p:handoutMasterIdLst>
  <p:sldIdLst>
    <p:sldId id="256" r:id="rId2"/>
    <p:sldId id="309" r:id="rId3"/>
    <p:sldId id="311" r:id="rId4"/>
    <p:sldId id="312" r:id="rId5"/>
    <p:sldId id="316" r:id="rId6"/>
    <p:sldId id="314" r:id="rId7"/>
    <p:sldId id="313" r:id="rId8"/>
    <p:sldId id="392" r:id="rId9"/>
    <p:sldId id="315" r:id="rId10"/>
    <p:sldId id="393" r:id="rId11"/>
    <p:sldId id="317" r:id="rId12"/>
    <p:sldId id="378" r:id="rId13"/>
    <p:sldId id="394" r:id="rId14"/>
    <p:sldId id="362" r:id="rId15"/>
    <p:sldId id="341" r:id="rId16"/>
    <p:sldId id="339" r:id="rId17"/>
    <p:sldId id="363" r:id="rId18"/>
    <p:sldId id="377" r:id="rId19"/>
    <p:sldId id="319" r:id="rId20"/>
    <p:sldId id="399" r:id="rId21"/>
    <p:sldId id="259" r:id="rId22"/>
    <p:sldId id="260" r:id="rId23"/>
    <p:sldId id="367" r:id="rId24"/>
    <p:sldId id="370" r:id="rId25"/>
    <p:sldId id="371" r:id="rId26"/>
    <p:sldId id="261" r:id="rId27"/>
    <p:sldId id="266" r:id="rId28"/>
    <p:sldId id="265" r:id="rId29"/>
    <p:sldId id="263" r:id="rId30"/>
    <p:sldId id="372" r:id="rId31"/>
    <p:sldId id="267" r:id="rId32"/>
    <p:sldId id="278" r:id="rId33"/>
    <p:sldId id="279" r:id="rId34"/>
    <p:sldId id="403" r:id="rId35"/>
    <p:sldId id="368" r:id="rId36"/>
    <p:sldId id="408" r:id="rId37"/>
    <p:sldId id="369" r:id="rId38"/>
    <p:sldId id="351" r:id="rId39"/>
    <p:sldId id="352" r:id="rId40"/>
    <p:sldId id="353" r:id="rId41"/>
    <p:sldId id="354" r:id="rId42"/>
    <p:sldId id="355" r:id="rId43"/>
    <p:sldId id="356" r:id="rId44"/>
    <p:sldId id="357" r:id="rId45"/>
    <p:sldId id="358" r:id="rId46"/>
    <p:sldId id="361" r:id="rId47"/>
    <p:sldId id="280" r:id="rId48"/>
    <p:sldId id="293" r:id="rId49"/>
    <p:sldId id="294" r:id="rId50"/>
    <p:sldId id="295" r:id="rId51"/>
    <p:sldId id="296" r:id="rId52"/>
    <p:sldId id="401" r:id="rId53"/>
    <p:sldId id="297" r:id="rId54"/>
    <p:sldId id="322" r:id="rId55"/>
    <p:sldId id="284" r:id="rId56"/>
    <p:sldId id="402" r:id="rId57"/>
    <p:sldId id="281" r:id="rId58"/>
    <p:sldId id="298" r:id="rId59"/>
    <p:sldId id="282" r:id="rId60"/>
    <p:sldId id="299" r:id="rId61"/>
    <p:sldId id="283" r:id="rId62"/>
    <p:sldId id="404" r:id="rId63"/>
    <p:sldId id="344" r:id="rId64"/>
    <p:sldId id="323" r:id="rId65"/>
    <p:sldId id="376" r:id="rId66"/>
    <p:sldId id="381" r:id="rId67"/>
    <p:sldId id="382" r:id="rId68"/>
    <p:sldId id="398" r:id="rId69"/>
    <p:sldId id="407" r:id="rId70"/>
    <p:sldId id="384" r:id="rId71"/>
    <p:sldId id="386" r:id="rId72"/>
    <p:sldId id="387" r:id="rId73"/>
    <p:sldId id="388" r:id="rId74"/>
    <p:sldId id="390" r:id="rId75"/>
    <p:sldId id="389" r:id="rId76"/>
    <p:sldId id="409" r:id="rId77"/>
    <p:sldId id="405" r:id="rId78"/>
    <p:sldId id="406" r:id="rId79"/>
  </p:sldIdLst>
  <p:sldSz cx="9144000" cy="6858000" type="screen4x3"/>
  <p:notesSz cx="6858000" cy="9144000"/>
  <p:defaultTextStyle>
    <a:defPPr>
      <a:defRPr lang="en-US"/>
    </a:defPPr>
    <a:lvl1pPr algn="ctr" rtl="0" eaLnBrk="0" fontAlgn="base" hangingPunct="0">
      <a:spcBef>
        <a:spcPct val="0"/>
      </a:spcBef>
      <a:spcAft>
        <a:spcPct val="0"/>
      </a:spcAft>
      <a:defRPr sz="2400" b="1" kern="1200">
        <a:solidFill>
          <a:schemeClr val="tx1"/>
        </a:solidFill>
        <a:latin typeface="Times" charset="0"/>
        <a:ea typeface="ヒラギノ角ゴ Pro W3" charset="0"/>
        <a:cs typeface="ヒラギノ角ゴ Pro W3" charset="0"/>
      </a:defRPr>
    </a:lvl1pPr>
    <a:lvl2pPr marL="457200" algn="ctr" rtl="0" eaLnBrk="0" fontAlgn="base" hangingPunct="0">
      <a:spcBef>
        <a:spcPct val="0"/>
      </a:spcBef>
      <a:spcAft>
        <a:spcPct val="0"/>
      </a:spcAft>
      <a:defRPr sz="2400" b="1" kern="1200">
        <a:solidFill>
          <a:schemeClr val="tx1"/>
        </a:solidFill>
        <a:latin typeface="Times" charset="0"/>
        <a:ea typeface="ヒラギノ角ゴ Pro W3" charset="0"/>
        <a:cs typeface="ヒラギノ角ゴ Pro W3" charset="0"/>
      </a:defRPr>
    </a:lvl2pPr>
    <a:lvl3pPr marL="914400" algn="ctr" rtl="0" eaLnBrk="0" fontAlgn="base" hangingPunct="0">
      <a:spcBef>
        <a:spcPct val="0"/>
      </a:spcBef>
      <a:spcAft>
        <a:spcPct val="0"/>
      </a:spcAft>
      <a:defRPr sz="2400" b="1" kern="1200">
        <a:solidFill>
          <a:schemeClr val="tx1"/>
        </a:solidFill>
        <a:latin typeface="Times" charset="0"/>
        <a:ea typeface="ヒラギノ角ゴ Pro W3" charset="0"/>
        <a:cs typeface="ヒラギノ角ゴ Pro W3" charset="0"/>
      </a:defRPr>
    </a:lvl3pPr>
    <a:lvl4pPr marL="1371600" algn="ctr" rtl="0" eaLnBrk="0" fontAlgn="base" hangingPunct="0">
      <a:spcBef>
        <a:spcPct val="0"/>
      </a:spcBef>
      <a:spcAft>
        <a:spcPct val="0"/>
      </a:spcAft>
      <a:defRPr sz="2400" b="1" kern="1200">
        <a:solidFill>
          <a:schemeClr val="tx1"/>
        </a:solidFill>
        <a:latin typeface="Times" charset="0"/>
        <a:ea typeface="ヒラギノ角ゴ Pro W3" charset="0"/>
        <a:cs typeface="ヒラギノ角ゴ Pro W3" charset="0"/>
      </a:defRPr>
    </a:lvl4pPr>
    <a:lvl5pPr marL="1828800" algn="ctr" rtl="0" eaLnBrk="0" fontAlgn="base" hangingPunct="0">
      <a:spcBef>
        <a:spcPct val="0"/>
      </a:spcBef>
      <a:spcAft>
        <a:spcPct val="0"/>
      </a:spcAft>
      <a:defRPr sz="2400" b="1" kern="1200">
        <a:solidFill>
          <a:schemeClr val="tx1"/>
        </a:solidFill>
        <a:latin typeface="Times" charset="0"/>
        <a:ea typeface="ヒラギノ角ゴ Pro W3" charset="0"/>
        <a:cs typeface="ヒラギノ角ゴ Pro W3" charset="0"/>
      </a:defRPr>
    </a:lvl5pPr>
    <a:lvl6pPr marL="2286000" algn="l" defTabSz="457200" rtl="0" eaLnBrk="1" latinLnBrk="0" hangingPunct="1">
      <a:defRPr sz="2400" b="1" kern="1200">
        <a:solidFill>
          <a:schemeClr val="tx1"/>
        </a:solidFill>
        <a:latin typeface="Times" charset="0"/>
        <a:ea typeface="ヒラギノ角ゴ Pro W3" charset="0"/>
        <a:cs typeface="ヒラギノ角ゴ Pro W3" charset="0"/>
      </a:defRPr>
    </a:lvl6pPr>
    <a:lvl7pPr marL="2743200" algn="l" defTabSz="457200" rtl="0" eaLnBrk="1" latinLnBrk="0" hangingPunct="1">
      <a:defRPr sz="2400" b="1" kern="1200">
        <a:solidFill>
          <a:schemeClr val="tx1"/>
        </a:solidFill>
        <a:latin typeface="Times" charset="0"/>
        <a:ea typeface="ヒラギノ角ゴ Pro W3" charset="0"/>
        <a:cs typeface="ヒラギノ角ゴ Pro W3" charset="0"/>
      </a:defRPr>
    </a:lvl7pPr>
    <a:lvl8pPr marL="3200400" algn="l" defTabSz="457200" rtl="0" eaLnBrk="1" latinLnBrk="0" hangingPunct="1">
      <a:defRPr sz="2400" b="1" kern="1200">
        <a:solidFill>
          <a:schemeClr val="tx1"/>
        </a:solidFill>
        <a:latin typeface="Times" charset="0"/>
        <a:ea typeface="ヒラギノ角ゴ Pro W3" charset="0"/>
        <a:cs typeface="ヒラギノ角ゴ Pro W3" charset="0"/>
      </a:defRPr>
    </a:lvl8pPr>
    <a:lvl9pPr marL="3657600" algn="l" defTabSz="457200" rtl="0" eaLnBrk="1" latinLnBrk="0" hangingPunct="1">
      <a:defRPr sz="2400" b="1" kern="1200">
        <a:solidFill>
          <a:schemeClr val="tx1"/>
        </a:solidFill>
        <a:latin typeface="Times"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0C6E"/>
    <a:srgbClr val="0C24C5"/>
    <a:srgbClr val="FFB10A"/>
    <a:srgbClr val="FFF4A7"/>
    <a:srgbClr val="00ADAE"/>
    <a:srgbClr val="0033CC"/>
    <a:srgbClr val="33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600"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2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a typeface="+mn-ea"/>
                <a:cs typeface="+mn-cs"/>
              </a:defRPr>
            </a:lvl1pPr>
          </a:lstStyle>
          <a:p>
            <a:pPr>
              <a:defRPr/>
            </a:pPr>
            <a:endParaRPr lang="en-US"/>
          </a:p>
        </p:txBody>
      </p:sp>
      <p:sp>
        <p:nvSpPr>
          <p:cNvPr id="1812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812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a typeface="+mn-ea"/>
                <a:cs typeface="+mn-cs"/>
              </a:defRPr>
            </a:lvl1pPr>
          </a:lstStyle>
          <a:p>
            <a:pPr>
              <a:defRPr/>
            </a:pPr>
            <a:endParaRPr lang="en-US"/>
          </a:p>
        </p:txBody>
      </p:sp>
      <p:sp>
        <p:nvSpPr>
          <p:cNvPr id="1812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C716E0A-F5DB-7F48-BFA2-F1F69563D863}" type="slidenum">
              <a:rPr lang="en-US"/>
              <a:pPr>
                <a:defRPr/>
              </a:pPr>
              <a:t>‹#›</a:t>
            </a:fld>
            <a:endParaRPr lang="en-US"/>
          </a:p>
        </p:txBody>
      </p:sp>
    </p:spTree>
    <p:extLst>
      <p:ext uri="{BB962C8B-B14F-4D97-AF65-F5344CB8AC3E}">
        <p14:creationId xmlns:p14="http://schemas.microsoft.com/office/powerpoint/2010/main" val="555695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90488"/>
            <a:ext cx="693738" cy="274637"/>
          </a:xfrm>
          <a:prstGeom prst="rect">
            <a:avLst/>
          </a:prstGeom>
          <a:noFill/>
          <a:ln w="12700">
            <a:noFill/>
            <a:miter lim="800000"/>
            <a:headEnd type="none" w="sm" len="sm"/>
            <a:tailEnd type="none" w="sm" len="sm"/>
          </a:ln>
          <a:effectLst/>
        </p:spPr>
        <p:txBody>
          <a:bodyPr vert="horz" wrap="none" lIns="91440" tIns="45720" rIns="91440" bIns="45720" numCol="1" anchor="ctr" anchorCtr="0" compatLnSpc="1">
            <a:prstTxWarp prst="textNoShape">
              <a:avLst/>
            </a:prstTxWarp>
            <a:spAutoFit/>
          </a:bodyPr>
          <a:lstStyle>
            <a:lvl1pPr algn="l">
              <a:defRPr sz="1200" b="0">
                <a:ea typeface="+mn-ea"/>
                <a:cs typeface="+mn-cs"/>
              </a:defRPr>
            </a:lvl1pPr>
          </a:lstStyle>
          <a:p>
            <a:pPr>
              <a:defRPr/>
            </a:pPr>
            <a:endParaRPr lang="en-US"/>
          </a:p>
        </p:txBody>
      </p:sp>
      <p:sp>
        <p:nvSpPr>
          <p:cNvPr id="22531" name="Rectangle 3"/>
          <p:cNvSpPr>
            <a:spLocks noGrp="1" noChangeArrowheads="1"/>
          </p:cNvSpPr>
          <p:nvPr>
            <p:ph type="dt" idx="1"/>
          </p:nvPr>
        </p:nvSpPr>
        <p:spPr bwMode="auto">
          <a:xfrm>
            <a:off x="6000750" y="90488"/>
            <a:ext cx="857250" cy="274637"/>
          </a:xfrm>
          <a:prstGeom prst="rect">
            <a:avLst/>
          </a:prstGeom>
          <a:noFill/>
          <a:ln w="12700">
            <a:noFill/>
            <a:miter lim="800000"/>
            <a:headEnd type="none" w="sm" len="sm"/>
            <a:tailEnd type="none" w="sm" len="sm"/>
          </a:ln>
          <a:effectLst/>
        </p:spPr>
        <p:txBody>
          <a:bodyPr vert="horz" wrap="none" lIns="91440" tIns="45720" rIns="91440" bIns="45720" numCol="1" anchor="ctr" anchorCtr="0" compatLnSpc="1">
            <a:prstTxWarp prst="textNoShape">
              <a:avLst/>
            </a:prstTxWarp>
            <a:spAutoFit/>
          </a:bodyPr>
          <a:lstStyle>
            <a:lvl1pPr algn="r">
              <a:defRPr sz="1200" b="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3" name="Rectangle 5"/>
          <p:cNvSpPr>
            <a:spLocks noGrp="1" noChangeArrowheads="1"/>
          </p:cNvSpPr>
          <p:nvPr>
            <p:ph type="body" sz="quarter" idx="3"/>
          </p:nvPr>
        </p:nvSpPr>
        <p:spPr bwMode="auto">
          <a:xfrm>
            <a:off x="914400" y="5786438"/>
            <a:ext cx="2643188" cy="1227137"/>
          </a:xfrm>
          <a:prstGeom prst="rect">
            <a:avLst/>
          </a:prstGeom>
          <a:noFill/>
          <a:ln w="12700">
            <a:noFill/>
            <a:miter lim="800000"/>
            <a:headEnd type="none" w="sm" len="sm"/>
            <a:tailEnd type="none" w="sm" len="sm"/>
          </a:ln>
          <a:effectLst/>
        </p:spPr>
        <p:txBody>
          <a:bodyPr vert="horz" wrap="none" lIns="91440" tIns="45720" rIns="91440" bIns="45720" numCol="1" anchor="ctr"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69363"/>
            <a:ext cx="650875" cy="274637"/>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lgn="l">
              <a:defRPr sz="1200" b="0">
                <a:ea typeface="+mn-ea"/>
                <a:cs typeface="+mn-cs"/>
              </a:defRPr>
            </a:lvl1pPr>
          </a:lstStyle>
          <a:p>
            <a:pPr>
              <a:defRPr/>
            </a:pPr>
            <a:endParaRPr lang="en-US"/>
          </a:p>
        </p:txBody>
      </p:sp>
      <p:sp>
        <p:nvSpPr>
          <p:cNvPr id="22535" name="Rectangle 7"/>
          <p:cNvSpPr>
            <a:spLocks noGrp="1" noChangeArrowheads="1"/>
          </p:cNvSpPr>
          <p:nvPr>
            <p:ph type="sldNum" sz="quarter" idx="5"/>
          </p:nvPr>
        </p:nvSpPr>
        <p:spPr bwMode="auto">
          <a:xfrm>
            <a:off x="6496050" y="8869363"/>
            <a:ext cx="361950" cy="274637"/>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spAutoFit/>
          </a:bodyPr>
          <a:lstStyle>
            <a:lvl1pPr algn="r">
              <a:defRPr sz="1200" b="0"/>
            </a:lvl1pPr>
          </a:lstStyle>
          <a:p>
            <a:pPr>
              <a:defRPr/>
            </a:pPr>
            <a:fld id="{EE090496-E13C-6644-AC64-A349987683A8}" type="slidenum">
              <a:rPr lang="en-US"/>
              <a:pPr>
                <a:defRPr/>
              </a:pPr>
              <a:t>‹#›</a:t>
            </a:fld>
            <a:endParaRPr lang="en-US"/>
          </a:p>
        </p:txBody>
      </p:sp>
    </p:spTree>
    <p:extLst>
      <p:ext uri="{BB962C8B-B14F-4D97-AF65-F5344CB8AC3E}">
        <p14:creationId xmlns:p14="http://schemas.microsoft.com/office/powerpoint/2010/main" val="6890678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A8F7935-00FE-E740-8BF6-52866CB23478}" type="slidenum">
              <a:rPr lang="en-US" sz="1200" b="0"/>
              <a:pPr/>
              <a:t>1</a:t>
            </a:fld>
            <a:endParaRPr lang="en-US" sz="1200" b="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337B403-4546-A247-9C34-11266A9E54DE}" type="slidenum">
              <a:rPr lang="en-US" sz="1200" b="0"/>
              <a:pPr/>
              <a:t>10</a:t>
            </a:fld>
            <a:endParaRPr lang="en-US" sz="1200" b="0"/>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E60C792-1AB9-3248-8CB1-C391AC9C7793}" type="slidenum">
              <a:rPr lang="en-US" sz="1200" b="0"/>
              <a:pPr/>
              <a:t>11</a:t>
            </a:fld>
            <a:endParaRPr lang="en-US" sz="1200" b="0"/>
          </a:p>
        </p:txBody>
      </p:sp>
      <p:sp>
        <p:nvSpPr>
          <p:cNvPr id="26626" name="Rectangle 2"/>
          <p:cNvSpPr>
            <a:spLocks noGrp="1" noRot="1" noChangeAspect="1" noChangeArrowheads="1" noTextEdit="1"/>
          </p:cNvSpPr>
          <p:nvPr>
            <p:ph type="sldImg"/>
          </p:nvPr>
        </p:nvSpPr>
        <p:spPr>
          <a:solidFill>
            <a:srgbClr val="FFFFFF"/>
          </a:solidFill>
          <a:ln/>
        </p:spPr>
      </p:sp>
      <p:sp>
        <p:nvSpPr>
          <p:cNvPr id="2662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sz="1600">
                <a:latin typeface="Meridien-Roman" charset="0"/>
                <a:ea typeface="ヒラギノ角ゴ Pro W3" charset="0"/>
                <a:cs typeface="ヒラギノ角ゴ Pro W3" charset="0"/>
              </a:rPr>
              <a:t>The textbook says that </a:t>
            </a:r>
            <a:r>
              <a:rPr lang="en-US" sz="1600">
                <a:ea typeface="ヒラギノ角ゴ Pro W3" charset="0"/>
                <a:cs typeface="ヒラギノ角ゴ Pro W3" charset="0"/>
              </a:rPr>
              <a:t>one of the most common student problems is confusion between the terms </a:t>
            </a:r>
            <a:r>
              <a:rPr lang="ja-JP" altLang="en-US" sz="1600">
                <a:ea typeface="ヒラギノ角ゴ Pro W3" charset="0"/>
                <a:cs typeface="ヒラギノ角ゴ Pro W3" charset="0"/>
              </a:rPr>
              <a:t>“</a:t>
            </a:r>
            <a:r>
              <a:rPr lang="en-US" altLang="ja-JP" sz="1600">
                <a:ea typeface="ヒラギノ角ゴ Pro W3" charset="0"/>
                <a:cs typeface="ヒラギノ角ゴ Pro W3" charset="0"/>
              </a:rPr>
              <a:t>solar system</a:t>
            </a:r>
            <a:r>
              <a:rPr lang="ja-JP" altLang="en-US" sz="1600">
                <a:ea typeface="ヒラギノ角ゴ Pro W3" charset="0"/>
                <a:cs typeface="ヒラギノ角ゴ Pro W3" charset="0"/>
              </a:rPr>
              <a:t>”</a:t>
            </a:r>
            <a:r>
              <a:rPr lang="en-US" altLang="ja-JP" sz="1600">
                <a:ea typeface="ヒラギノ角ゴ Pro W3" charset="0"/>
                <a:cs typeface="ヒラギノ角ゴ Pro W3" charset="0"/>
              </a:rPr>
              <a:t> and </a:t>
            </a:r>
            <a:r>
              <a:rPr lang="ja-JP" altLang="en-US" sz="1600">
                <a:ea typeface="ヒラギノ角ゴ Pro W3" charset="0"/>
                <a:cs typeface="ヒラギノ角ゴ Pro W3" charset="0"/>
              </a:rPr>
              <a:t>“</a:t>
            </a:r>
            <a:r>
              <a:rPr lang="en-US" altLang="ja-JP" sz="1600">
                <a:ea typeface="ヒラギノ角ゴ Pro W3" charset="0"/>
                <a:cs typeface="ヒラギノ角ゴ Pro W3" charset="0"/>
              </a:rPr>
              <a:t>galaxy.</a:t>
            </a:r>
            <a:r>
              <a:rPr lang="ja-JP" altLang="en-US" sz="1600">
                <a:ea typeface="ヒラギノ角ゴ Pro W3" charset="0"/>
                <a:cs typeface="ヒラギノ角ゴ Pro W3" charset="0"/>
              </a:rPr>
              <a:t>”</a:t>
            </a:r>
            <a:endParaRPr lang="en-US" sz="1600">
              <a:ea typeface="ヒラギノ角ゴ Pro W3" charset="0"/>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89AEA63-6216-BB46-BE92-A765B13469CA}" type="slidenum">
              <a:rPr lang="en-US" sz="1200" b="0"/>
              <a:pPr/>
              <a:t>12</a:t>
            </a:fld>
            <a:endParaRPr lang="en-US" sz="1200" b="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20E4AAC-DD16-D245-9811-4E87E70D19D9}" type="slidenum">
              <a:rPr lang="en-US" sz="1200" b="0"/>
              <a:pPr/>
              <a:t>13</a:t>
            </a:fld>
            <a:endParaRPr lang="en-US" sz="1200" b="0"/>
          </a:p>
        </p:txBody>
      </p:sp>
      <p:sp>
        <p:nvSpPr>
          <p:cNvPr id="30722" name="Rectangle 2"/>
          <p:cNvSpPr>
            <a:spLocks noGrp="1" noRot="1" noChangeAspect="1" noChangeArrowheads="1" noTextEdit="1"/>
          </p:cNvSpPr>
          <p:nvPr>
            <p:ph type="sldImg"/>
          </p:nvPr>
        </p:nvSpPr>
        <p:spPr>
          <a:solidFill>
            <a:srgbClr val="FFFFFF"/>
          </a:solidFill>
          <a:ln/>
        </p:spPr>
      </p:sp>
      <p:sp>
        <p:nvSpPr>
          <p:cNvPr id="30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A494EBE2-16E6-F64C-8E24-D0F4E5F183E9}" type="slidenum">
              <a:rPr lang="en-US" sz="1200" b="0"/>
              <a:pPr/>
              <a:t>14</a:t>
            </a:fld>
            <a:endParaRPr lang="en-US" sz="1200" b="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29DD2FA5-FBD3-6B4E-837E-5ADAB459BE02}" type="slidenum">
              <a:rPr lang="en-US" sz="1200" b="0"/>
              <a:pPr/>
              <a:t>15</a:t>
            </a:fld>
            <a:endParaRPr lang="en-US" sz="1200" b="0"/>
          </a:p>
        </p:txBody>
      </p:sp>
      <p:sp>
        <p:nvSpPr>
          <p:cNvPr id="34818" name="Rectangle 2"/>
          <p:cNvSpPr>
            <a:spLocks noGrp="1" noRot="1" noChangeAspect="1" noChangeArrowheads="1" noTextEdit="1"/>
          </p:cNvSpPr>
          <p:nvPr>
            <p:ph type="sldImg"/>
          </p:nvPr>
        </p:nvSpPr>
        <p:spPr>
          <a:solidFill>
            <a:srgbClr val="FFFFFF"/>
          </a:solidFill>
          <a:ln/>
        </p:spPr>
      </p:sp>
      <p:sp>
        <p:nvSpPr>
          <p:cNvPr id="348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Meridien-Roman" charset="0"/>
                <a:ea typeface="ヒラギノ角ゴ Pro W3" charset="0"/>
                <a:cs typeface="ヒラギノ角ゴ Pro W3" charset="0"/>
              </a:rPr>
              <a:t>The textbook suggests also pointing out that</a:t>
            </a:r>
            <a:r>
              <a:rPr lang="en-US">
                <a:ea typeface="ヒラギノ角ゴ Pro W3" charset="0"/>
                <a:cs typeface="ヒラギノ角ゴ Pro W3" charset="0"/>
              </a:rPr>
              <a:t> we are talking about the OBSERVABLE universe, since we do not know the extent of the ENTIRE universe.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7E56D36-AA92-A64D-B563-925A43F3184A}" type="slidenum">
              <a:rPr lang="en-US" sz="1200" b="0"/>
              <a:pPr/>
              <a:t>16</a:t>
            </a:fld>
            <a:endParaRPr lang="en-US" sz="1200" b="0"/>
          </a:p>
        </p:txBody>
      </p:sp>
      <p:sp>
        <p:nvSpPr>
          <p:cNvPr id="36866" name="Rectangle 2"/>
          <p:cNvSpPr>
            <a:spLocks noGrp="1" noRot="1" noChangeAspect="1" noChangeArrowheads="1"/>
          </p:cNvSpPr>
          <p:nvPr>
            <p:ph type="sldImg"/>
          </p:nvPr>
        </p:nvSpPr>
        <p:spPr>
          <a:solidFill>
            <a:srgbClr val="FFFFFF"/>
          </a:solidFill>
          <a:ln/>
        </p:spPr>
      </p:sp>
      <p:sp>
        <p:nvSpPr>
          <p:cNvPr id="368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C25850A-F8EF-A244-A233-E24B53811B69}" type="slidenum">
              <a:rPr lang="en-US" sz="1200" b="0"/>
              <a:pPr/>
              <a:t>17</a:t>
            </a:fld>
            <a:endParaRPr lang="en-US" sz="1200" b="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3050DE79-EFBC-F141-BAC1-D36BBAE4772D}" type="slidenum">
              <a:rPr lang="en-US" sz="1200" b="0"/>
              <a:pPr/>
              <a:t>18</a:t>
            </a:fld>
            <a:endParaRPr lang="en-US" sz="1200" b="0"/>
          </a:p>
        </p:txBody>
      </p:sp>
      <p:sp>
        <p:nvSpPr>
          <p:cNvPr id="40962" name="Rectangle 2"/>
          <p:cNvSpPr>
            <a:spLocks noGrp="1" noRot="1" noChangeAspect="1" noChangeArrowheads="1"/>
          </p:cNvSpPr>
          <p:nvPr>
            <p:ph type="sldImg"/>
          </p:nvPr>
        </p:nvSpPr>
        <p:spPr>
          <a:solidFill>
            <a:srgbClr val="FFFFFF"/>
          </a:solidFill>
          <a:ln/>
        </p:spPr>
      </p:sp>
      <p:sp>
        <p:nvSpPr>
          <p:cNvPr id="40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B05745D-66B3-2D48-A2A1-7E36FCEEB342}" type="slidenum">
              <a:rPr lang="en-US" sz="1200" b="0"/>
              <a:pPr/>
              <a:t>19</a:t>
            </a:fld>
            <a:endParaRPr lang="en-US" sz="1200" b="0"/>
          </a:p>
        </p:txBody>
      </p:sp>
      <p:sp>
        <p:nvSpPr>
          <p:cNvPr id="43010" name="Rectangle 2"/>
          <p:cNvSpPr>
            <a:spLocks noGrp="1" noRot="1" noChangeAspect="1" noChangeArrowheads="1" noTextEdit="1"/>
          </p:cNvSpPr>
          <p:nvPr>
            <p:ph type="sldImg"/>
          </p:nvPr>
        </p:nvSpPr>
        <p:spPr>
          <a:solidFill>
            <a:srgbClr val="FFFFFF"/>
          </a:solidFill>
          <a:ln/>
        </p:spPr>
      </p:sp>
      <p:sp>
        <p:nvSpPr>
          <p:cNvPr id="43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C72F0006-0556-B742-932A-DD7B317B927A}" type="slidenum">
              <a:rPr lang="en-US" sz="1200" b="0"/>
              <a:pPr/>
              <a:t>2</a:t>
            </a:fld>
            <a:endParaRPr lang="en-US" sz="1200" b="0"/>
          </a:p>
        </p:txBody>
      </p:sp>
      <p:sp>
        <p:nvSpPr>
          <p:cNvPr id="8194" name="Rectangle 2"/>
          <p:cNvSpPr>
            <a:spLocks noGrp="1" noRot="1" noChangeAspect="1" noChangeArrowheads="1" noTextEdit="1"/>
          </p:cNvSpPr>
          <p:nvPr>
            <p:ph type="sldImg"/>
          </p:nvPr>
        </p:nvSpPr>
        <p:spPr>
          <a:solidFill>
            <a:srgbClr val="FFFFFF"/>
          </a:solidFill>
          <a:ln/>
        </p:spPr>
      </p:sp>
      <p:sp>
        <p:nvSpPr>
          <p:cNvPr id="81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F0C56DF-287C-7842-9789-300F2B413709}" type="slidenum">
              <a:rPr lang="en-US" sz="1200" b="0"/>
              <a:pPr/>
              <a:t>20</a:t>
            </a:fld>
            <a:endParaRPr lang="en-US" sz="1200" b="0"/>
          </a:p>
        </p:txBody>
      </p:sp>
      <p:sp>
        <p:nvSpPr>
          <p:cNvPr id="45058" name="Rectangle 1026"/>
          <p:cNvSpPr>
            <a:spLocks noGrp="1" noRot="1" noChangeAspect="1" noChangeArrowheads="1" noTextEdit="1"/>
          </p:cNvSpPr>
          <p:nvPr>
            <p:ph type="sldImg"/>
          </p:nvPr>
        </p:nvSpPr>
        <p:spPr>
          <a:solidFill>
            <a:srgbClr val="FFFFFF"/>
          </a:solidFill>
          <a:ln/>
        </p:spPr>
      </p:sp>
      <p:sp>
        <p:nvSpPr>
          <p:cNvPr id="45059"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Arial" charset="0"/>
                <a:ea typeface="ヒラギノ角ゴ Pro W3" charset="0"/>
                <a:cs typeface="ヒラギノ角ゴ Pro W3" charset="0"/>
              </a:rPr>
              <a:t>Here's another way to review the scales of the universe, using the famous power of 10 motif. Again, this applet comes from the "Scale of the Universe" tutorial on the book web site. Also a good way to review power of 10 notation…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E834C81-78EC-C64D-B150-AFA354006862}" type="slidenum">
              <a:rPr lang="en-US" sz="1200" b="0"/>
              <a:pPr/>
              <a:t>21</a:t>
            </a:fld>
            <a:endParaRPr lang="en-US" sz="1200" b="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70C28FDC-F5E9-FC4F-8238-7AFDD6A2BF6F}" type="slidenum">
              <a:rPr lang="en-US" sz="1200" b="0"/>
              <a:pPr/>
              <a:t>22</a:t>
            </a:fld>
            <a:endParaRPr lang="en-US" sz="1200" b="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A26F22A8-4103-0B46-9850-03B273267EC0}" type="slidenum">
              <a:rPr lang="en-US" sz="1200" b="0"/>
              <a:pPr/>
              <a:t>23</a:t>
            </a:fld>
            <a:endParaRPr lang="en-US" sz="1200" b="0"/>
          </a:p>
        </p:txBody>
      </p:sp>
      <p:sp>
        <p:nvSpPr>
          <p:cNvPr id="51202" name="Rectangle 2"/>
          <p:cNvSpPr>
            <a:spLocks noGrp="1" noRot="1" noChangeAspect="1" noChangeArrowheads="1" noTextEdit="1"/>
          </p:cNvSpPr>
          <p:nvPr>
            <p:ph type="sldImg"/>
          </p:nvPr>
        </p:nvSpPr>
        <p:spPr>
          <a:solidFill>
            <a:srgbClr val="FFFFFF"/>
          </a:solidFill>
          <a:ln/>
        </p:spPr>
      </p:sp>
      <p:sp>
        <p:nvSpPr>
          <p:cNvPr id="5120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ea typeface="ヒラギノ角ゴ Pro W3" charset="0"/>
                <a:cs typeface="ヒラギノ角ゴ Pro W3" charset="0"/>
              </a:rPr>
              <a:t>Mention Joshua and Sun Stand Thou Still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7FFE654-80EC-6B45-A4C0-D6689BAEB233}" type="slidenum">
              <a:rPr lang="en-US" sz="1200" b="0"/>
              <a:pPr/>
              <a:t>24</a:t>
            </a:fld>
            <a:endParaRPr lang="en-US" sz="1200" b="0"/>
          </a:p>
        </p:txBody>
      </p:sp>
      <p:sp>
        <p:nvSpPr>
          <p:cNvPr id="53250" name="Rectangle 2"/>
          <p:cNvSpPr>
            <a:spLocks noGrp="1" noRot="1" noChangeAspect="1" noChangeArrowheads="1" noTextEdit="1"/>
          </p:cNvSpPr>
          <p:nvPr>
            <p:ph type="sldImg"/>
          </p:nvPr>
        </p:nvSpPr>
        <p:spPr>
          <a:solidFill>
            <a:srgbClr val="FFFFFF"/>
          </a:solidFill>
          <a:ln/>
        </p:spPr>
      </p:sp>
      <p:sp>
        <p:nvSpPr>
          <p:cNvPr id="53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228600" indent="-228600"/>
            <a:endParaRPr lang="en-US">
              <a:ea typeface="ヒラギノ角ゴ Pro W3" charset="0"/>
              <a:cs typeface="ヒラギノ角ゴ Pro W3"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528F935-070C-FE4D-9ED1-FBA884EB1A82}" type="slidenum">
              <a:rPr lang="en-US" sz="1200" b="0"/>
              <a:pPr/>
              <a:t>25</a:t>
            </a:fld>
            <a:endParaRPr lang="en-US" sz="1200" b="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228600" indent="-228600"/>
            <a:endParaRPr lang="en-US">
              <a:ea typeface="ヒラギノ角ゴ Pro W3" charset="0"/>
              <a:cs typeface="ヒラギノ角ゴ Pro W3"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7515BB2E-568C-1A42-A406-44045E912477}" type="slidenum">
              <a:rPr lang="en-US" sz="1200" b="0"/>
              <a:pPr/>
              <a:t>26</a:t>
            </a:fld>
            <a:endParaRPr lang="en-US" sz="1200" b="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FEAB5698-88CB-7344-B8ED-737E20A42977}" type="slidenum">
              <a:rPr lang="en-US" sz="1200" b="0"/>
              <a:pPr/>
              <a:t>27</a:t>
            </a:fld>
            <a:endParaRPr lang="en-US" sz="1200" b="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A755969-D78F-554E-9F20-56F84E3BCAE3}" type="slidenum">
              <a:rPr lang="en-US" sz="1200" b="0"/>
              <a:pPr/>
              <a:t>28</a:t>
            </a:fld>
            <a:endParaRPr lang="en-US" sz="1200" b="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9FD4DBC-54F5-F944-BC36-B883FEF0A6DB}" type="slidenum">
              <a:rPr lang="en-US" sz="1200" b="0"/>
              <a:pPr/>
              <a:t>29</a:t>
            </a:fld>
            <a:endParaRPr lang="en-US" sz="1200" b="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FAE85EA-074E-784F-A8C1-879E36ECFB2E}" type="slidenum">
              <a:rPr lang="en-US" sz="1200" b="0"/>
              <a:pPr/>
              <a:t>3</a:t>
            </a:fld>
            <a:endParaRPr lang="en-US" sz="1200" b="0"/>
          </a:p>
        </p:txBody>
      </p:sp>
      <p:sp>
        <p:nvSpPr>
          <p:cNvPr id="10242" name="Rectangle 2"/>
          <p:cNvSpPr>
            <a:spLocks noGrp="1" noRot="1" noChangeAspect="1" noChangeArrowheads="1" noTextEdit="1"/>
          </p:cNvSpPr>
          <p:nvPr>
            <p:ph type="sldImg"/>
          </p:nvPr>
        </p:nvSpPr>
        <p:spPr>
          <a:solidFill>
            <a:srgbClr val="FFFFFF"/>
          </a:solidFill>
          <a:ln/>
        </p:spPr>
      </p:sp>
      <p:sp>
        <p:nvSpPr>
          <p:cNvPr id="10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4C67E7E-D41E-D74F-A5AF-B8B4E36002FB}" type="slidenum">
              <a:rPr lang="en-US" sz="1200" b="0"/>
              <a:pPr/>
              <a:t>30</a:t>
            </a:fld>
            <a:endParaRPr lang="en-US" sz="1200" b="0"/>
          </a:p>
        </p:txBody>
      </p:sp>
      <p:sp>
        <p:nvSpPr>
          <p:cNvPr id="65538" name="Rectangle 2"/>
          <p:cNvSpPr>
            <a:spLocks noGrp="1" noRot="1" noChangeAspect="1" noChangeArrowheads="1"/>
          </p:cNvSpPr>
          <p:nvPr>
            <p:ph type="sldImg"/>
          </p:nvPr>
        </p:nvSpPr>
        <p:spPr>
          <a:solidFill>
            <a:srgbClr val="FFFFFF"/>
          </a:solidFill>
          <a:ln/>
        </p:spPr>
      </p:sp>
      <p:sp>
        <p:nvSpPr>
          <p:cNvPr id="6553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ea typeface="ヒラギノ角ゴ Pro W3" charset="0"/>
                <a:cs typeface="ヒラギノ角ゴ Pro W3" charset="0"/>
              </a:rPr>
              <a:t>Click on the yellow arrow to bring up the web-page demo. It will take a while, and you</a:t>
            </a:r>
            <a:r>
              <a:rPr lang="ja-JP" altLang="en-US">
                <a:ea typeface="ヒラギノ角ゴ Pro W3" charset="0"/>
                <a:cs typeface="ヒラギノ角ゴ Pro W3" charset="0"/>
              </a:rPr>
              <a:t>’</a:t>
            </a:r>
            <a:r>
              <a:rPr lang="en-US" altLang="ja-JP">
                <a:ea typeface="ヒラギノ角ゴ Pro W3" charset="0"/>
                <a:cs typeface="ヒラギノ角ゴ Pro W3" charset="0"/>
              </a:rPr>
              <a:t>ll have to click at least two pop-up boxes warning about potential viruses.  When you are done with the web-page demo, go to the dock and click once on the Powerpoint icon. That should bring you back to this ppt presentation.</a:t>
            </a:r>
            <a:endParaRPr lang="en-US">
              <a:ea typeface="ヒラギノ角ゴ Pro W3" charset="0"/>
              <a:cs typeface="ヒラギノ角ゴ Pro W3"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DBF9CA6-863B-FF47-B8D4-39522FC58560}" type="slidenum">
              <a:rPr lang="en-US" sz="1200" b="0"/>
              <a:pPr/>
              <a:t>31</a:t>
            </a:fld>
            <a:endParaRPr lang="en-US" sz="1200" b="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BAECAE8-B2D5-7F4E-9B44-8D00FB41B1E4}" type="slidenum">
              <a:rPr lang="en-US" sz="1200" b="0"/>
              <a:pPr/>
              <a:t>32</a:t>
            </a:fld>
            <a:endParaRPr lang="en-US" sz="1200" b="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A8D3CF71-47A8-804B-BB0F-39B505D0F4E1}" type="slidenum">
              <a:rPr lang="en-US" sz="1200" b="0"/>
              <a:pPr/>
              <a:t>33</a:t>
            </a:fld>
            <a:endParaRPr lang="en-US" sz="1200" b="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09A5587-F58B-5448-BE38-C1FF654508ED}" type="slidenum">
              <a:rPr lang="en-US" sz="1200" b="0"/>
              <a:pPr/>
              <a:t>34</a:t>
            </a:fld>
            <a:endParaRPr lang="en-US" sz="1200" b="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3420490-D2BC-6642-BE2F-467F41E61160}" type="slidenum">
              <a:rPr lang="en-US" sz="1200" b="0"/>
              <a:pPr/>
              <a:t>35</a:t>
            </a:fld>
            <a:endParaRPr lang="en-US" sz="1200" b="0"/>
          </a:p>
        </p:txBody>
      </p:sp>
      <p:sp>
        <p:nvSpPr>
          <p:cNvPr id="75778" name="Rectangle 2"/>
          <p:cNvSpPr>
            <a:spLocks noGrp="1" noRot="1" noChangeAspect="1" noChangeArrowheads="1" noTextEdit="1"/>
          </p:cNvSpPr>
          <p:nvPr>
            <p:ph type="sldImg"/>
          </p:nvPr>
        </p:nvSpPr>
        <p:spPr>
          <a:solidFill>
            <a:srgbClr val="FFFFFF"/>
          </a:solidFill>
          <a:ln/>
        </p:spPr>
      </p:sp>
      <p:sp>
        <p:nvSpPr>
          <p:cNvPr id="757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F15A2C-9FE9-524D-BA3F-321E210747CC}" type="slidenum">
              <a:rPr lang="en-US"/>
              <a:pPr/>
              <a:t>36</a:t>
            </a:fld>
            <a:endParaRPr lang="en-US"/>
          </a:p>
        </p:txBody>
      </p:sp>
      <p:sp>
        <p:nvSpPr>
          <p:cNvPr id="378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9A098283-04E5-5544-994D-458454AEA2EA}" type="slidenum">
              <a:rPr lang="en-US" sz="1200" b="0"/>
              <a:pPr/>
              <a:t>37</a:t>
            </a:fld>
            <a:endParaRPr lang="en-US" sz="1200" b="0"/>
          </a:p>
        </p:txBody>
      </p:sp>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C895727-5FE6-B344-8D2F-0406BB9CC61D}" type="slidenum">
              <a:rPr lang="en-US" sz="1200" b="0"/>
              <a:pPr/>
              <a:t>38</a:t>
            </a:fld>
            <a:endParaRPr lang="en-US" sz="1200" b="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ea typeface="ヒラギノ角ゴ Pro W3" charset="0"/>
                <a:cs typeface="ヒラギノ角ゴ Pro W3" charset="0"/>
              </a:rPr>
              <a:t>What constellations can you think of?</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B1991E4-D80B-584A-A55A-B7AD0D65CA46}" type="slidenum">
              <a:rPr lang="en-US" sz="1200" b="0"/>
              <a:pPr/>
              <a:t>39</a:t>
            </a:fld>
            <a:endParaRPr lang="en-US" sz="1200" b="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3BB35216-D5B6-5E4B-8AEC-E88657EF1231}" type="slidenum">
              <a:rPr lang="en-US" sz="1200" b="0"/>
              <a:pPr/>
              <a:t>4</a:t>
            </a:fld>
            <a:endParaRPr lang="en-US" sz="1200" b="0"/>
          </a:p>
        </p:txBody>
      </p:sp>
      <p:sp>
        <p:nvSpPr>
          <p:cNvPr id="12290" name="Rectangle 2"/>
          <p:cNvSpPr>
            <a:spLocks noGrp="1" noRot="1" noChangeAspect="1" noChangeArrowheads="1" noTextEdit="1"/>
          </p:cNvSpPr>
          <p:nvPr>
            <p:ph type="sldImg"/>
          </p:nvPr>
        </p:nvSpPr>
        <p:spPr>
          <a:solidFill>
            <a:srgbClr val="FFFFFF"/>
          </a:solidFill>
          <a:ln/>
        </p:spPr>
      </p:sp>
      <p:sp>
        <p:nvSpPr>
          <p:cNvPr id="12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C37E873-541E-4B43-A736-DAFB472222E7}" type="slidenum">
              <a:rPr lang="en-US" sz="1200" b="0"/>
              <a:pPr/>
              <a:t>40</a:t>
            </a:fld>
            <a:endParaRPr lang="en-US" sz="1200" b="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ADCD06A-9F4E-DE47-9175-CA34DC8E0D04}" type="slidenum">
              <a:rPr lang="en-US" sz="1200" b="0"/>
              <a:pPr/>
              <a:t>41</a:t>
            </a:fld>
            <a:endParaRPr lang="en-US" sz="1200" b="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E0902868-2676-8348-8486-A26CE1E8AED7}" type="slidenum">
              <a:rPr lang="en-US" sz="1200" b="0"/>
              <a:pPr/>
              <a:t>42</a:t>
            </a:fld>
            <a:endParaRPr lang="en-US" sz="1200" b="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7C346DC-AEFE-0449-844B-491612AFE148}" type="slidenum">
              <a:rPr lang="en-US" sz="1200" b="0"/>
              <a:pPr/>
              <a:t>43</a:t>
            </a:fld>
            <a:endParaRPr lang="en-US" sz="1200" b="0"/>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F80CC75-466B-2E42-A976-0164C14EBF5C}" type="slidenum">
              <a:rPr lang="en-US" sz="1200" b="0"/>
              <a:pPr/>
              <a:t>44</a:t>
            </a:fld>
            <a:endParaRPr lang="en-US" sz="1200" b="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2FBCB5F-1613-294B-AD1A-BC2FE238E1DF}" type="slidenum">
              <a:rPr lang="en-US" sz="1200" b="0"/>
              <a:pPr/>
              <a:t>45</a:t>
            </a:fld>
            <a:endParaRPr lang="en-US" sz="1200" b="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221ECD4-5680-2944-8832-FC9EDCADC4B0}" type="slidenum">
              <a:rPr lang="en-US" sz="1200" b="0"/>
              <a:pPr/>
              <a:t>46</a:t>
            </a:fld>
            <a:endParaRPr lang="en-US" sz="1200" b="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09E3BC8-6E94-DC43-A596-2573E1FCBE47}" type="slidenum">
              <a:rPr lang="en-US" sz="1200" b="0"/>
              <a:pPr/>
              <a:t>47</a:t>
            </a:fld>
            <a:endParaRPr lang="en-US" sz="1200" b="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7DEA722E-879C-EE47-AF35-341A61C49C7B}" type="slidenum">
              <a:rPr lang="en-US" sz="1200" b="0"/>
              <a:pPr/>
              <a:t>48</a:t>
            </a:fld>
            <a:endParaRPr lang="en-US" sz="1200" b="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54B1228-8CD2-6B4D-AFFB-E895144D61AF}" type="slidenum">
              <a:rPr lang="en-US" sz="1200" b="0"/>
              <a:pPr/>
              <a:t>49</a:t>
            </a:fld>
            <a:endParaRPr lang="en-US" sz="1200" b="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FBB21DB-17AD-5C4F-B8D9-263F9C3F8708}" type="slidenum">
              <a:rPr lang="en-US" sz="1200" b="0"/>
              <a:pPr/>
              <a:t>5</a:t>
            </a:fld>
            <a:endParaRPr lang="en-US" sz="1200" b="0"/>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8EBD626-2122-5B48-8A5C-CC311A1FA971}" type="slidenum">
              <a:rPr lang="en-US" sz="1200" b="0"/>
              <a:pPr/>
              <a:t>50</a:t>
            </a:fld>
            <a:endParaRPr lang="en-US" sz="1200" b="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A92FDAF-8B4B-C741-A887-239E8F6E4E1A}" type="slidenum">
              <a:rPr lang="en-US" sz="1200" b="0"/>
              <a:pPr/>
              <a:t>51</a:t>
            </a:fld>
            <a:endParaRPr lang="en-US" sz="1200" b="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7270BC5-6FF4-2D41-BCB8-B208DFD2898D}" type="slidenum">
              <a:rPr lang="en-US" sz="1200" b="0"/>
              <a:pPr/>
              <a:t>52</a:t>
            </a:fld>
            <a:endParaRPr lang="en-US" sz="1200" b="0"/>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Arial" charset="0"/>
                <a:ea typeface="ヒラギノ角ゴ Pro W3" charset="0"/>
                <a:cs typeface="ヒラギノ角ゴ Pro W3" charset="0"/>
              </a:rPr>
              <a:t>Answer to question: in about 2.5 million years. But point out that for a galaxy, not much will change in that time.</a:t>
            </a:r>
          </a:p>
          <a:p>
            <a:r>
              <a:rPr lang="en-US">
                <a:latin typeface="Arial" charset="0"/>
                <a:ea typeface="ヒラギノ角ゴ Pro W3" charset="0"/>
                <a:cs typeface="ヒラギノ角ゴ Pro W3" charset="0"/>
              </a:rPr>
              <a:t>Also worth noting: This photo shows 100,000 years of time, because the galaxy is about 100,000 light-years in diameter. Thus, we see the near side as it was 100,000 years later than the time at which we see the far side.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E3067ECD-506F-7547-BC03-FD2252F42427}" type="slidenum">
              <a:rPr lang="en-US" sz="1200" b="0"/>
              <a:pPr/>
              <a:t>53</a:t>
            </a:fld>
            <a:endParaRPr lang="en-US" sz="1200" b="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FBF47C3-341B-1849-9EC5-BD28142FEACF}" type="slidenum">
              <a:rPr lang="en-US" sz="1200" b="0"/>
              <a:pPr/>
              <a:t>54</a:t>
            </a:fld>
            <a:endParaRPr lang="en-US" sz="1200" b="0"/>
          </a:p>
        </p:txBody>
      </p:sp>
      <p:sp>
        <p:nvSpPr>
          <p:cNvPr id="112642" name="Rectangle 2"/>
          <p:cNvSpPr>
            <a:spLocks noGrp="1" noRot="1" noChangeAspect="1" noChangeArrowheads="1"/>
          </p:cNvSpPr>
          <p:nvPr>
            <p:ph type="sldImg"/>
          </p:nvPr>
        </p:nvSpPr>
        <p:spPr>
          <a:solidFill>
            <a:srgbClr val="FFFFFF"/>
          </a:solidFill>
          <a:ln/>
        </p:spPr>
      </p:sp>
      <p:sp>
        <p:nvSpPr>
          <p:cNvPr id="1126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C016669A-D59F-4843-AA8E-C8CBC14C4940}" type="slidenum">
              <a:rPr lang="en-US" sz="1200" b="0"/>
              <a:pPr/>
              <a:t>55</a:t>
            </a:fld>
            <a:endParaRPr lang="en-US" sz="1200" b="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2F0D9B32-E207-4145-AA23-42E2B99BDE29}" type="slidenum">
              <a:rPr lang="en-US" sz="1200" b="0"/>
              <a:pPr/>
              <a:t>56</a:t>
            </a:fld>
            <a:endParaRPr lang="en-US" sz="1200" b="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0872997-B204-F14C-ACCF-6129301B7FFB}" type="slidenum">
              <a:rPr lang="en-US" sz="1200" b="0"/>
              <a:pPr/>
              <a:t>57</a:t>
            </a:fld>
            <a:endParaRPr lang="en-US" sz="1200" b="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80051AB-D4B4-FC41-8C61-31D77B6B6D64}" type="slidenum">
              <a:rPr lang="en-US" sz="1200" b="0"/>
              <a:pPr/>
              <a:t>58</a:t>
            </a:fld>
            <a:endParaRPr lang="en-US" sz="1200" b="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ABC2441-1F08-4F4C-A8B6-2A9E88C0848B}" type="slidenum">
              <a:rPr lang="en-US" sz="1200" b="0"/>
              <a:pPr/>
              <a:t>59</a:t>
            </a:fld>
            <a:endParaRPr lang="en-US" sz="1200" b="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a:ea typeface="ヒラギノ角ゴ Pro W3" charset="0"/>
                <a:cs typeface="ヒラギノ角ゴ Pro W3" charset="0"/>
              </a:rPr>
              <a:t>Click on the arrow to bring up the web-page demo. It will take a while, and you</a:t>
            </a:r>
            <a:r>
              <a:rPr lang="ja-JP" altLang="en-US">
                <a:ea typeface="ヒラギノ角ゴ Pro W3" charset="0"/>
                <a:cs typeface="ヒラギノ角ゴ Pro W3" charset="0"/>
              </a:rPr>
              <a:t>’</a:t>
            </a:r>
            <a:r>
              <a:rPr lang="en-US" altLang="ja-JP">
                <a:ea typeface="ヒラギノ角ゴ Pro W3" charset="0"/>
                <a:cs typeface="ヒラギノ角ゴ Pro W3" charset="0"/>
              </a:rPr>
              <a:t>ll have to click at least two pop-up boxes warning about potential viruses.  When you are done with the web-page demo, go to the dock and click once on the Powerpoint icon. That should bring you back to this ppt presentation.</a:t>
            </a:r>
          </a:p>
          <a:p>
            <a:endParaRPr lang="en-US">
              <a:ea typeface="ヒラギノ角ゴ Pro W3" charset="0"/>
              <a:cs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6179F830-D898-ED4E-B1A0-8659843E8CD6}" type="slidenum">
              <a:rPr lang="en-US" sz="1200" b="0"/>
              <a:pPr/>
              <a:t>6</a:t>
            </a:fld>
            <a:endParaRPr lang="en-US" sz="1200" b="0"/>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Meridien-Roman" charset="0"/>
                <a:ea typeface="ヒラギノ角ゴ Pro W3" charset="0"/>
                <a:cs typeface="ヒラギノ角ゴ Pro W3" charset="0"/>
              </a:rPr>
              <a:t>The textbook suggests also pointing out: </a:t>
            </a:r>
          </a:p>
          <a:p>
            <a:r>
              <a:rPr lang="en-US">
                <a:latin typeface="Meridien-Roman" charset="0"/>
                <a:ea typeface="ヒラギノ角ゴ Pro W3" charset="0"/>
                <a:cs typeface="ヒラギノ角ゴ Pro W3" charset="0"/>
              </a:rPr>
              <a:t>(1) Note the non-spherical shape; small objects are often non-spherical because their gravity is not strong enough to compress the material into a sphere. </a:t>
            </a:r>
          </a:p>
          <a:p>
            <a:r>
              <a:rPr lang="en-US">
                <a:latin typeface="Meridien-Roman" charset="0"/>
                <a:ea typeface="ヒラギノ角ゴ Pro W3" charset="0"/>
                <a:cs typeface="ヒラギノ角ゴ Pro W3" charset="0"/>
              </a:rPr>
              <a:t>(2) Asteroids are sometimes called </a:t>
            </a:r>
            <a:r>
              <a:rPr lang="en-US" i="1">
                <a:latin typeface="Meridien-Roman" charset="0"/>
                <a:ea typeface="ヒラギノ角ゴ Pro W3" charset="0"/>
                <a:cs typeface="ヒラギノ角ゴ Pro W3" charset="0"/>
              </a:rPr>
              <a:t>minor planets </a:t>
            </a:r>
            <a:r>
              <a:rPr lang="en-US">
                <a:latin typeface="Meridien-Roman" charset="0"/>
                <a:ea typeface="ヒラギノ角ゴ Pro W3" charset="0"/>
                <a:cs typeface="ヒラギノ角ゴ Pro W3" charset="0"/>
              </a:rPr>
              <a:t>because they orbit much like planets but are smaller than anything we consider</a:t>
            </a:r>
          </a:p>
          <a:p>
            <a:r>
              <a:rPr lang="en-US">
                <a:latin typeface="Meridien-Roman" charset="0"/>
                <a:ea typeface="ヒラギノ角ゴ Pro W3" charset="0"/>
                <a:cs typeface="ヒラギノ角ゴ Pro W3" charset="0"/>
              </a:rPr>
              <a:t>to be a true planet.</a:t>
            </a:r>
          </a:p>
          <a:p>
            <a:endParaRPr lang="en-US">
              <a:ea typeface="ヒラギノ角ゴ Pro W3" charset="0"/>
              <a:cs typeface="ヒラギノ角ゴ Pro W3"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1A160C2-DBC5-9C46-8617-EE233B725230}" type="slidenum">
              <a:rPr lang="en-US" sz="1200" b="0"/>
              <a:pPr/>
              <a:t>60</a:t>
            </a:fld>
            <a:endParaRPr lang="en-US" sz="1200" b="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FDB2D446-3194-B14C-A074-857B6A18A3F5}" type="slidenum">
              <a:rPr lang="en-US" sz="1200" b="0"/>
              <a:pPr/>
              <a:t>61</a:t>
            </a:fld>
            <a:endParaRPr lang="en-US" sz="1200" b="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2F5BD4C-74DC-8641-A582-D1DFB7E142FC}" type="slidenum">
              <a:rPr lang="en-US" sz="1200" b="0"/>
              <a:pPr/>
              <a:t>62</a:t>
            </a:fld>
            <a:endParaRPr lang="en-US" sz="1200" b="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E1D40C8-B943-5D45-8344-C4618F0687F4}" type="slidenum">
              <a:rPr lang="en-US" sz="1200" b="0"/>
              <a:pPr/>
              <a:t>63</a:t>
            </a:fld>
            <a:endParaRPr lang="en-US" sz="1200" b="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CE8786B-5906-3A46-9516-FFFA82696F11}" type="slidenum">
              <a:rPr lang="en-US" sz="1200" b="0"/>
              <a:pPr/>
              <a:t>64</a:t>
            </a:fld>
            <a:endParaRPr lang="en-US" sz="1200" b="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34E4FE8-CFAA-644A-891D-0BA46DC4906B}" type="slidenum">
              <a:rPr lang="en-US" sz="1200" b="0"/>
              <a:pPr/>
              <a:t>65</a:t>
            </a:fld>
            <a:endParaRPr lang="en-US" sz="1200" b="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FAEADF1-0565-9D4A-8AD7-D814DF1D7964}" type="slidenum">
              <a:rPr lang="en-US" sz="1200" b="0"/>
              <a:pPr/>
              <a:t>66</a:t>
            </a:fld>
            <a:endParaRPr lang="en-US" sz="1200" b="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663A0BA-1264-2A4D-821A-3E875201955D}" type="slidenum">
              <a:rPr lang="en-US" sz="1200" b="0"/>
              <a:pPr/>
              <a:t>67</a:t>
            </a:fld>
            <a:endParaRPr lang="en-US" sz="1200" b="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EF142E3F-169B-A04F-AAB3-727EE3C02859}" type="slidenum">
              <a:rPr lang="en-US" sz="1200" b="0"/>
              <a:pPr/>
              <a:t>68</a:t>
            </a:fld>
            <a:endParaRPr lang="en-US" sz="1200" b="0"/>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xfrm>
            <a:off x="6519863" y="8867775"/>
            <a:ext cx="3381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054483F3-03B4-7D4A-8F01-6D312C9F7E4B}" type="slidenum">
              <a:rPr lang="en-US" sz="1200" b="0"/>
              <a:pPr/>
              <a:t>69</a:t>
            </a:fld>
            <a:endParaRPr lang="en-US" sz="1200" b="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91E2758D-9E6B-7F40-B660-DE7E1DD20521}" type="slidenum">
              <a:rPr lang="en-US" sz="1200" b="0"/>
              <a:pPr/>
              <a:t>7</a:t>
            </a:fld>
            <a:endParaRPr lang="en-US" sz="1200" b="0"/>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796DA686-360A-1F43-BE02-35C70B20015D}" type="slidenum">
              <a:rPr lang="en-US" sz="1200" b="0"/>
              <a:pPr/>
              <a:t>70</a:t>
            </a:fld>
            <a:endParaRPr lang="en-US" sz="1200" b="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FBD5A9A6-D5B3-0540-B8BE-DD5F3F9B6AFB}" type="slidenum">
              <a:rPr lang="en-US" sz="1200" b="0"/>
              <a:pPr/>
              <a:t>71</a:t>
            </a:fld>
            <a:endParaRPr lang="en-US" sz="1200" b="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8BB9D90D-25FA-DA4F-B19D-5DE7A5E85034}" type="slidenum">
              <a:rPr lang="en-US" sz="1200" b="0"/>
              <a:pPr/>
              <a:t>72</a:t>
            </a:fld>
            <a:endParaRPr lang="en-US" sz="1200" b="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3A90FD17-979F-7C40-9FAF-D88A0B00C777}" type="slidenum">
              <a:rPr lang="en-US" sz="1200" b="0"/>
              <a:pPr/>
              <a:t>73</a:t>
            </a:fld>
            <a:endParaRPr lang="en-US" sz="1200" b="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CF1F415-EBEF-EF47-861D-C7BB5DA98D11}" type="slidenum">
              <a:rPr lang="en-US" sz="1200" b="0"/>
              <a:pPr/>
              <a:t>74</a:t>
            </a:fld>
            <a:endParaRPr lang="en-US" sz="1200" b="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42BA51E9-308B-1441-B869-07696BE057B2}" type="slidenum">
              <a:rPr lang="en-US" sz="1200" b="0"/>
              <a:pPr/>
              <a:t>75</a:t>
            </a:fld>
            <a:endParaRPr lang="en-US" sz="1200" b="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xfrm>
            <a:off x="6596063" y="8867775"/>
            <a:ext cx="261937" cy="2762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5663A0BA-1264-2A4D-821A-3E875201955D}" type="slidenum">
              <a:rPr lang="en-US" sz="1200" b="0"/>
              <a:pPr/>
              <a:t>76</a:t>
            </a:fld>
            <a:endParaRPr lang="en-US" sz="1200" b="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6261100"/>
            <a:ext cx="184150" cy="2778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ACA51D45-A3C5-434C-9CA4-9A48D965C59B}" type="slidenum">
              <a:rPr lang="en-US" sz="1200" b="0"/>
              <a:pPr/>
              <a:t>77</a:t>
            </a:fld>
            <a:endParaRPr lang="en-US" sz="1200" b="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D566F4FE-C229-7347-AB80-2BC5E7236108}" type="slidenum">
              <a:rPr lang="en-US" sz="1200" b="0"/>
              <a:pPr/>
              <a:t>78</a:t>
            </a:fld>
            <a:endParaRPr lang="en-US" sz="1200" b="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914400" y="6262688"/>
            <a:ext cx="1195388" cy="27463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1BEC4375-D750-7943-8E62-00D67585D594}" type="slidenum">
              <a:rPr lang="en-US" sz="1200" b="0"/>
              <a:pPr/>
              <a:t>8</a:t>
            </a:fld>
            <a:endParaRPr lang="en-US" sz="1200" b="0"/>
          </a:p>
        </p:txBody>
      </p:sp>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ea typeface="ヒラギノ角ゴ Pro W3" charset="0"/>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fld id="{B4AED7C7-186B-0B4A-9BAA-AF4748A82DF3}" type="slidenum">
              <a:rPr lang="en-US" sz="1200" b="0"/>
              <a:pPr/>
              <a:t>9</a:t>
            </a:fld>
            <a:endParaRPr lang="en-US" sz="1200" b="0"/>
          </a:p>
        </p:txBody>
      </p:sp>
      <p:sp>
        <p:nvSpPr>
          <p:cNvPr id="22530"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a:latin typeface="Meridien-Roman" charset="0"/>
                <a:ea typeface="ヒラギノ角ゴ Pro W3" charset="0"/>
                <a:cs typeface="ヒラギノ角ゴ Pro W3" charset="0"/>
              </a:rPr>
              <a:t>The textbook suggests also pointing out: </a:t>
            </a:r>
          </a:p>
          <a:p>
            <a:r>
              <a:rPr lang="en-US">
                <a:ea typeface="ヒラギノ角ゴ Pro W3" charset="0"/>
                <a:cs typeface="ヒラギノ角ゴ Pro W3" charset="0"/>
              </a:rPr>
              <a:t> (1) the basic difference between an asteroid and a comet is composition; (2) comets have tails ONLY when they come close to the Sun, not when they are much farther away.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6773863" y="6613525"/>
            <a:ext cx="2370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r">
              <a:spcBef>
                <a:spcPct val="50000"/>
              </a:spcBef>
            </a:pPr>
            <a:r>
              <a:rPr lang="en-US" sz="1000" b="0">
                <a:solidFill>
                  <a:schemeClr val="tx2"/>
                </a:solidFill>
              </a:rPr>
              <a:t>Page </a:t>
            </a:r>
            <a:fld id="{FC67DC77-FB3A-FF47-BC30-D196A60DF30F}" type="slidenum">
              <a:rPr lang="en-US" sz="1000" b="0">
                <a:solidFill>
                  <a:schemeClr val="tx2"/>
                </a:solidFill>
              </a:rPr>
              <a:pPr algn="r">
                <a:spcBef>
                  <a:spcPct val="50000"/>
                </a:spcBef>
              </a:pPr>
              <a:t>‹#›</a:t>
            </a:fld>
            <a:r>
              <a:rPr lang="en-US" sz="1000" b="0">
                <a:solidFill>
                  <a:schemeClr val="tx2"/>
                </a:solidFill>
              </a:rPr>
              <a:t>     </a:t>
            </a:r>
          </a:p>
        </p:txBody>
      </p:sp>
      <p:sp>
        <p:nvSpPr>
          <p:cNvPr id="12290" name="Rectangle 2"/>
          <p:cNvSpPr>
            <a:spLocks noGrp="1" noChangeArrowheads="1"/>
          </p:cNvSpPr>
          <p:nvPr>
            <p:ph type="ctrTitle"/>
          </p:nvPr>
        </p:nvSpPr>
        <p:spPr>
          <a:xfrm>
            <a:off x="623888" y="719138"/>
            <a:ext cx="7772400" cy="1143000"/>
          </a:xfrm>
        </p:spPr>
        <p:txBody>
          <a:bodyPr/>
          <a:lstStyle>
            <a:lvl1pPr algn="ctr">
              <a:defRPr/>
            </a:lvl1pPr>
          </a:lstStyle>
          <a:p>
            <a:r>
              <a:rPr lang="en-US"/>
              <a:t>Click to edit Master title style</a:t>
            </a:r>
          </a:p>
        </p:txBody>
      </p:sp>
      <p:sp>
        <p:nvSpPr>
          <p:cNvPr id="12291" name="Rectangle 3"/>
          <p:cNvSpPr>
            <a:spLocks noGrp="1" noChangeArrowheads="1"/>
          </p:cNvSpPr>
          <p:nvPr>
            <p:ph type="subTitle" idx="1"/>
          </p:nvPr>
        </p:nvSpPr>
        <p:spPr>
          <a:xfrm>
            <a:off x="1547813" y="4443413"/>
            <a:ext cx="6400800" cy="1752600"/>
          </a:xfrm>
        </p:spPr>
        <p:txBody>
          <a:bodyPr/>
          <a:lstStyle>
            <a:lvl1pPr marL="0" indent="0" algn="ctr">
              <a:spcBef>
                <a:spcPct val="20000"/>
              </a:spcBef>
              <a:buFontTx/>
              <a:buNone/>
              <a:defRPr sz="2400">
                <a:effectLst/>
              </a:defRPr>
            </a:lvl1pPr>
          </a:lstStyle>
          <a:p>
            <a:r>
              <a:rPr lang="en-US"/>
              <a:t>Click to edit Master subtitle style</a:t>
            </a:r>
          </a:p>
        </p:txBody>
      </p:sp>
    </p:spTree>
    <p:extLst>
      <p:ext uri="{BB962C8B-B14F-4D97-AF65-F5344CB8AC3E}">
        <p14:creationId xmlns:p14="http://schemas.microsoft.com/office/powerpoint/2010/main" val="236323782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5383163"/>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0"/>
            <a:ext cx="21336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484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727308"/>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62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600200"/>
            <a:ext cx="8534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4800" y="4114800"/>
            <a:ext cx="8534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8752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62800" cy="1295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600200"/>
            <a:ext cx="4191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191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4800" y="4114800"/>
            <a:ext cx="8534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3252610"/>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6280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506970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6280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8534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4114800"/>
            <a:ext cx="85344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133505"/>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371746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350079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00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78889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740712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874022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406564"/>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31990222"/>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420538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0"/>
            <a:ext cx="7162800" cy="1295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304800" y="1600200"/>
            <a:ext cx="8534400" cy="4876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Line 4"/>
          <p:cNvSpPr>
            <a:spLocks noChangeShapeType="1"/>
          </p:cNvSpPr>
          <p:nvPr/>
        </p:nvSpPr>
        <p:spPr bwMode="auto">
          <a:xfrm flipV="1">
            <a:off x="304800" y="1219200"/>
            <a:ext cx="7416800" cy="0"/>
          </a:xfrm>
          <a:prstGeom prst="line">
            <a:avLst/>
          </a:prstGeom>
          <a:noFill/>
          <a:ln w="38100">
            <a:solidFill>
              <a:srgbClr val="FFCC66"/>
            </a:solidFill>
            <a:round/>
            <a:headEnd type="none" w="sm" len="sm"/>
            <a:tailEnd type="none" w="sm" len="sm"/>
          </a:ln>
          <a:effectLst>
            <a:outerShdw blurRad="63500" dist="17961" dir="2700000" algn="ctr" rotWithShape="0">
              <a:srgbClr val="232323">
                <a:alpha val="74998"/>
              </a:srgbClr>
            </a:outerShdw>
          </a:effectLst>
        </p:spPr>
        <p:txBody>
          <a:bodyPr wrap="none" anchor="ctr"/>
          <a:lstStyle/>
          <a:p>
            <a:pPr>
              <a:defRPr/>
            </a:pPr>
            <a:endParaRPr lang="en-US">
              <a:ea typeface="+mn-ea"/>
              <a:cs typeface="+mn-cs"/>
            </a:endParaRPr>
          </a:p>
        </p:txBody>
      </p:sp>
      <p:sp>
        <p:nvSpPr>
          <p:cNvPr id="1029" name="Rectangle 5"/>
          <p:cNvSpPr>
            <a:spLocks noChangeArrowheads="1"/>
          </p:cNvSpPr>
          <p:nvPr/>
        </p:nvSpPr>
        <p:spPr bwMode="auto">
          <a:xfrm>
            <a:off x="6773863" y="6613525"/>
            <a:ext cx="2370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r">
              <a:spcBef>
                <a:spcPct val="50000"/>
              </a:spcBef>
            </a:pPr>
            <a:r>
              <a:rPr lang="en-US" sz="1000" b="0">
                <a:solidFill>
                  <a:schemeClr val="tx2"/>
                </a:solidFill>
              </a:rPr>
              <a:t>Page </a:t>
            </a:r>
            <a:fld id="{30443435-8694-2144-AFD9-9EB940A2475B}" type="slidenum">
              <a:rPr lang="en-US" sz="1000" b="0">
                <a:solidFill>
                  <a:schemeClr val="tx2"/>
                </a:solidFill>
              </a:rPr>
              <a:pPr algn="r">
                <a:spcBef>
                  <a:spcPct val="50000"/>
                </a:spcBef>
              </a:pPr>
              <a:t>‹#›</a:t>
            </a:fld>
            <a:r>
              <a:rPr lang="en-US" sz="1000" b="0">
                <a:solidFill>
                  <a:schemeClr val="tx2"/>
                </a:solidFill>
              </a:rPr>
              <a:t>    </a:t>
            </a:r>
          </a:p>
        </p:txBody>
      </p:sp>
      <p:pic>
        <p:nvPicPr>
          <p:cNvPr id="1030" name="Picture 8"/>
          <p:cNvPicPr>
            <a:picLocks noChangeAspect="1" noChangeArrowheads="1"/>
          </p:cNvPicPr>
          <p:nvPr userDrawn="1"/>
        </p:nvPicPr>
        <p:blipFill>
          <a:blip r:embed="rId17">
            <a:extLst>
              <a:ext uri="{28A0092B-C50C-407E-A947-70E740481C1C}">
                <a14:useLocalDpi xmlns:a14="http://schemas.microsoft.com/office/drawing/2010/main" val="0"/>
              </a:ext>
            </a:extLst>
          </a:blip>
          <a:srcRect r="10472"/>
          <a:stretch>
            <a:fillRect/>
          </a:stretch>
        </p:blipFill>
        <p:spPr bwMode="auto">
          <a:xfrm>
            <a:off x="7475538" y="196850"/>
            <a:ext cx="1509712"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62"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Lst>
  <p:transition xmlns:p14="http://schemas.microsoft.com/office/powerpoint/2010/main"/>
  <p:txStyles>
    <p:titleStyle>
      <a:lvl1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mj-lt"/>
          <a:ea typeface="ヒラギノ角ゴ Pro W3" charset="-128"/>
          <a:cs typeface="ヒラギノ角ゴ Pro W3" charset="-128"/>
        </a:defRPr>
      </a:lvl1pPr>
      <a:lvl2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2pPr>
      <a:lvl3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3pPr>
      <a:lvl4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4pPr>
      <a:lvl5pPr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ea typeface="ヒラギノ角ゴ Pro W3" charset="-128"/>
          <a:cs typeface="ヒラギノ角ゴ Pro W3" charset="-128"/>
        </a:defRPr>
      </a:lvl5pPr>
      <a:lvl6pPr marL="4572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6pPr>
      <a:lvl7pPr marL="9144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7pPr>
      <a:lvl8pPr marL="13716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8pPr>
      <a:lvl9pPr marL="1828800" algn="l" rtl="0" eaLnBrk="0" fontAlgn="base" hangingPunct="0">
        <a:spcBef>
          <a:spcPct val="0"/>
        </a:spcBef>
        <a:spcAft>
          <a:spcPct val="0"/>
        </a:spcAft>
        <a:defRPr sz="3200" b="1" i="1">
          <a:solidFill>
            <a:schemeClr val="tx2"/>
          </a:solidFill>
          <a:effectLst>
            <a:outerShdw blurRad="38100" dist="38100" dir="2700000" algn="tl">
              <a:srgbClr val="000000"/>
            </a:outerShdw>
          </a:effectLst>
          <a:latin typeface="Arial" charset="0"/>
        </a:defRPr>
      </a:lvl9pPr>
    </p:titleStyle>
    <p:bodyStyle>
      <a:lvl1pPr marL="285750" indent="-285750" algn="l" rtl="0" eaLnBrk="0" fontAlgn="base" hangingPunct="0">
        <a:spcBef>
          <a:spcPct val="100000"/>
        </a:spcBef>
        <a:spcAft>
          <a:spcPct val="20000"/>
        </a:spcAft>
        <a:buClr>
          <a:schemeClr val="tx2"/>
        </a:buClr>
        <a:buSzPct val="100000"/>
        <a:buChar char="•"/>
        <a:defRPr sz="2800" b="1">
          <a:solidFill>
            <a:schemeClr val="tx2"/>
          </a:solidFill>
          <a:effectLst>
            <a:outerShdw blurRad="38100" dist="38100" dir="2700000" algn="tl">
              <a:srgbClr val="000000"/>
            </a:outerShdw>
          </a:effectLst>
          <a:latin typeface="+mn-lt"/>
          <a:ea typeface="ヒラギノ角ゴ Pro W3" charset="-128"/>
          <a:cs typeface="ヒラギノ角ゴ Pro W3" charset="-128"/>
        </a:defRPr>
      </a:lvl1pPr>
      <a:lvl2pPr marL="685800" indent="-22860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2pPr>
      <a:lvl3pPr marL="1143000" indent="-22860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3pPr>
      <a:lvl4pPr marL="1543050" indent="-171450" algn="l" rtl="0" eaLnBrk="0" fontAlgn="base" hangingPunct="0">
        <a:spcBef>
          <a:spcPct val="15000"/>
        </a:spcBef>
        <a:spcAft>
          <a:spcPct val="0"/>
        </a:spcAft>
        <a:buClr>
          <a:schemeClr val="tx2"/>
        </a:buClr>
        <a:buSzPct val="100000"/>
        <a:buChar char="»"/>
        <a:defRPr sz="2400" b="1">
          <a:solidFill>
            <a:schemeClr val="tx1"/>
          </a:solidFill>
          <a:effectLst>
            <a:outerShdw blurRad="38100" dist="38100" dir="2700000" algn="tl">
              <a:srgbClr val="000000"/>
            </a:outerShdw>
          </a:effectLst>
          <a:latin typeface="+mn-lt"/>
          <a:ea typeface="ヒラギノ角ゴ Pro W3" charset="-128"/>
          <a:cs typeface="ヒラギノ角ゴ Pro W3" charset="0"/>
        </a:defRPr>
      </a:lvl4pPr>
      <a:lvl5pPr marL="20002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cs typeface="ヒラギノ角ゴ Pro W3" charset="0"/>
        </a:defRPr>
      </a:lvl5pPr>
      <a:lvl6pPr marL="24574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6pPr>
      <a:lvl7pPr marL="29146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7pPr>
      <a:lvl8pPr marL="33718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8pPr>
      <a:lvl9pPr marL="3829050" indent="-171450" algn="l" rtl="0" eaLnBrk="0" fontAlgn="base" hangingPunct="0">
        <a:spcBef>
          <a:spcPct val="45000"/>
        </a:spcBef>
        <a:spcAft>
          <a:spcPct val="0"/>
        </a:spcAft>
        <a:buChar char="»"/>
        <a:defRPr sz="2400">
          <a:solidFill>
            <a:schemeClr val="tx1"/>
          </a:solidFill>
          <a:effectLst>
            <a:outerShdw blurRad="38100" dist="38100" dir="2700000" algn="tl">
              <a:srgbClr val="000000"/>
            </a:outerShdw>
          </a:effectLst>
          <a:latin typeface="Helvetica" charset="0"/>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bin"/><Relationship Id="rId5"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01_Zoom26OrdersMag.htm" TargetMode="External"/><Relationship Id="rId4" Type="http://schemas.openxmlformats.org/officeDocument/2006/relationships/image" Target="../media/image22.jpeg"/><Relationship Id="rId5" Type="http://schemas.openxmlformats.org/officeDocument/2006/relationships/hyperlink" Target="file://localhost/Users/max/Desktop/Dropbox/AY%2018%202014/WEB%202014/Lectures/Lecture%202%20Our%20Place%20in%20the%20Universe/Lecture%202%202014/zooming_26_orders_of_mag.htm" TargetMode="External"/><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file://localhost/Users/max/Desktop/AY18%202010/WEB%202010/Lectures/Lecture%202%20Our%20Place%20in%20the%20Universe/ReasonForSeasons.html" TargetMode="External"/><Relationship Id="rId5" Type="http://schemas.openxmlformats.org/officeDocument/2006/relationships/hyperlink" Target="file://localhost/Users/max/Desktop/Dropbox/AY%2018%202014/WEB%202014/Lectures/Lecture%202%20Our%20Place%20in%20the%20Universe/Lecture%202%202014/ReasonForSeasons.html"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4.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36.png"/><Relationship Id="rId1" Type="http://schemas.microsoft.com/office/2007/relationships/media" Target="../media/media2.mov"/><Relationship Id="rId2" Type="http://schemas.openxmlformats.org/officeDocument/2006/relationships/video" Target="../media/media2.mo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38.png"/><Relationship Id="rId1" Type="http://schemas.microsoft.com/office/2007/relationships/media" Target="../media/media3.mov"/><Relationship Id="rId2" Type="http://schemas.openxmlformats.org/officeDocument/2006/relationships/video" Target="../media/media3.mov"/></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5.xml"/><Relationship Id="rId5" Type="http://schemas.openxmlformats.org/officeDocument/2006/relationships/image" Target="../media/image39.png"/><Relationship Id="rId1" Type="http://schemas.microsoft.com/office/2007/relationships/media" Target="../media/media4.mov"/><Relationship Id="rId2" Type="http://schemas.openxmlformats.org/officeDocument/2006/relationships/video" Target="../media/media4.mov"/></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oleObject" Target="../embeddings/oleObject2.bin"/><Relationship Id="rId5" Type="http://schemas.openxmlformats.org/officeDocument/2006/relationships/image" Target="../media/image4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3.bin"/><Relationship Id="rId5" Type="http://schemas.openxmlformats.org/officeDocument/2006/relationships/image" Target="../media/image4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oleObject" Target="../embeddings/oleObject4.bin"/><Relationship Id="rId5" Type="http://schemas.openxmlformats.org/officeDocument/2006/relationships/image" Target="../media/image4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hyperlink" Target="file://localhost/Users/max/Desktop/Dropbox/AY%2018%202014/WEB%202014/Lectures/Lecture%202%20Our%20Place%20in%20the%20Universe/Lecture%202%202014/raisin_cake.htm" TargetMode="Externa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5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5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5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g"/><Relationship Id="rId5" Type="http://schemas.openxmlformats.org/officeDocument/2006/relationships/image" Target="../media/image9.jpe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68325" y="263525"/>
            <a:ext cx="8069263" cy="1227138"/>
          </a:xfrm>
        </p:spPr>
        <p:txBody>
          <a:bodyPr/>
          <a:lstStyle/>
          <a:p>
            <a:pPr>
              <a:defRPr/>
            </a:pPr>
            <a:r>
              <a:rPr lang="en-US" dirty="0">
                <a:latin typeface="Arial" charset="0"/>
                <a:ea typeface="ヒラギノ角ゴ Pro W3" charset="0"/>
                <a:cs typeface="Times" charset="0"/>
              </a:rPr>
              <a:t>Lecture 2: </a:t>
            </a:r>
            <a:r>
              <a:rPr lang="en-US" dirty="0" smtClean="0">
                <a:latin typeface="Arial" charset="0"/>
                <a:ea typeface="ヒラギノ角ゴ Pro W3" charset="0"/>
                <a:cs typeface="Times" charset="0"/>
              </a:rPr>
              <a:t/>
            </a:r>
            <a:br>
              <a:rPr lang="en-US" dirty="0" smtClean="0">
                <a:latin typeface="Arial" charset="0"/>
                <a:ea typeface="ヒラギノ角ゴ Pro W3" charset="0"/>
                <a:cs typeface="Times" charset="0"/>
              </a:rPr>
            </a:br>
            <a:r>
              <a:rPr lang="en-US" dirty="0" smtClean="0">
                <a:latin typeface="Arial" charset="0"/>
                <a:ea typeface="ヒラギノ角ゴ Pro W3" charset="0"/>
                <a:cs typeface="Times" charset="0"/>
              </a:rPr>
              <a:t>A Modern View of </a:t>
            </a:r>
            <a:r>
              <a:rPr lang="en-US" dirty="0">
                <a:latin typeface="Arial" charset="0"/>
                <a:ea typeface="ヒラギノ角ゴ Pro W3" charset="0"/>
                <a:cs typeface="Times" charset="0"/>
              </a:rPr>
              <a:t>the Universe</a:t>
            </a:r>
            <a:endParaRPr lang="en-US" b="0" dirty="0">
              <a:latin typeface="Palatino" charset="0"/>
              <a:ea typeface="ヒラギノ角ゴ Pro W3" charset="0"/>
              <a:cs typeface="Times" charset="0"/>
            </a:endParaRPr>
          </a:p>
        </p:txBody>
      </p:sp>
      <p:sp>
        <p:nvSpPr>
          <p:cNvPr id="5122" name="Rectangle 3"/>
          <p:cNvSpPr>
            <a:spLocks noGrp="1" noChangeArrowheads="1"/>
          </p:cNvSpPr>
          <p:nvPr>
            <p:ph type="subTitle" idx="1"/>
          </p:nvPr>
        </p:nvSpPr>
        <p:spPr>
          <a:xfrm>
            <a:off x="1371600" y="4918075"/>
            <a:ext cx="6400800" cy="1939925"/>
          </a:xfrm>
        </p:spPr>
        <p:txBody>
          <a:bodyPr/>
          <a:lstStyle/>
          <a:p>
            <a:pPr>
              <a:lnSpc>
                <a:spcPct val="80000"/>
              </a:lnSpc>
            </a:pPr>
            <a:r>
              <a:rPr lang="en-US">
                <a:latin typeface="Arial" charset="0"/>
                <a:ea typeface="ヒラギノ角ゴ Pro W3" charset="0"/>
                <a:cs typeface="ヒラギノ角ゴ Pro W3" charset="0"/>
              </a:rPr>
              <a:t>Claire Max</a:t>
            </a:r>
          </a:p>
          <a:p>
            <a:pPr>
              <a:lnSpc>
                <a:spcPct val="80000"/>
              </a:lnSpc>
            </a:pPr>
            <a:r>
              <a:rPr lang="en-US">
                <a:latin typeface="Arial" charset="0"/>
                <a:ea typeface="ヒラギノ角ゴ Pro W3" charset="0"/>
                <a:cs typeface="ヒラギノ角ゴ Pro W3" charset="0"/>
              </a:rPr>
              <a:t>April 3</a:t>
            </a:r>
            <a:r>
              <a:rPr lang="en-US" baseline="30000">
                <a:latin typeface="Arial" charset="0"/>
                <a:ea typeface="ヒラギノ角ゴ Pro W3" charset="0"/>
                <a:cs typeface="ヒラギノ角ゴ Pro W3" charset="0"/>
              </a:rPr>
              <a:t>rd</a:t>
            </a:r>
            <a:r>
              <a:rPr lang="en-US">
                <a:latin typeface="Arial" charset="0"/>
                <a:ea typeface="ヒラギノ角ゴ Pro W3" charset="0"/>
                <a:cs typeface="ヒラギノ角ゴ Pro W3" charset="0"/>
              </a:rPr>
              <a:t>, 2014</a:t>
            </a:r>
          </a:p>
          <a:p>
            <a:pPr>
              <a:lnSpc>
                <a:spcPct val="80000"/>
              </a:lnSpc>
            </a:pPr>
            <a:r>
              <a:rPr lang="en-US">
                <a:latin typeface="Arial" charset="0"/>
                <a:ea typeface="ヒラギノ角ゴ Pro W3" charset="0"/>
                <a:cs typeface="ヒラギノ角ゴ Pro W3" charset="0"/>
              </a:rPr>
              <a:t>Astro 18: Planets and Planetary Systems</a:t>
            </a:r>
          </a:p>
          <a:p>
            <a:pPr>
              <a:lnSpc>
                <a:spcPct val="80000"/>
              </a:lnSpc>
            </a:pPr>
            <a:r>
              <a:rPr lang="en-US">
                <a:latin typeface="Arial" charset="0"/>
                <a:ea typeface="ヒラギノ角ゴ Pro W3" charset="0"/>
                <a:cs typeface="ヒラギノ角ゴ Pro W3" charset="0"/>
              </a:rPr>
              <a:t>UC Santa Cruz</a:t>
            </a:r>
          </a:p>
        </p:txBody>
      </p:sp>
      <p:pic>
        <p:nvPicPr>
          <p:cNvPr id="2055" name="Picture 7" descr="ida&amp;dactyl"/>
          <p:cNvPicPr>
            <a:picLocks noChangeAspect="1" noChangeArrowheads="1"/>
          </p:cNvPicPr>
          <p:nvPr/>
        </p:nvPicPr>
        <p:blipFill>
          <a:blip r:embed="rId3"/>
          <a:srcRect/>
          <a:stretch>
            <a:fillRect/>
          </a:stretch>
        </p:blipFill>
        <p:spPr bwMode="auto">
          <a:xfrm>
            <a:off x="2716213" y="1733550"/>
            <a:ext cx="3657600" cy="2806700"/>
          </a:xfrm>
          <a:prstGeom prst="rect">
            <a:avLst/>
          </a:prstGeom>
          <a:noFill/>
          <a:effectLst>
            <a:outerShdw blurRad="63500" dist="35921" dir="2700000" algn="ctr" rotWithShape="0">
              <a:srgbClr val="000000">
                <a:alpha val="74998"/>
              </a:srgbClr>
            </a:outerShdw>
          </a:effectLst>
        </p:spPr>
      </p:pic>
      <p:sp>
        <p:nvSpPr>
          <p:cNvPr id="5124" name="Text Box 8"/>
          <p:cNvSpPr txBox="1">
            <a:spLocks noChangeArrowheads="1"/>
          </p:cNvSpPr>
          <p:nvPr/>
        </p:nvSpPr>
        <p:spPr bwMode="auto">
          <a:xfrm>
            <a:off x="2682875" y="4137025"/>
            <a:ext cx="3640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1800">
                <a:solidFill>
                  <a:schemeClr val="tx2"/>
                </a:solidFill>
                <a:latin typeface="Helvetica" charset="0"/>
              </a:rPr>
              <a:t>Asteroid Ida and satellite Dactyl</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0" name="Rectangle 20"/>
          <p:cNvSpPr>
            <a:spLocks noGrp="1" noChangeArrowheads="1"/>
          </p:cNvSpPr>
          <p:nvPr>
            <p:ph type="title"/>
          </p:nvPr>
        </p:nvSpPr>
        <p:spPr/>
        <p:txBody>
          <a:bodyPr/>
          <a:lstStyle/>
          <a:p>
            <a:pPr>
              <a:defRPr/>
            </a:pPr>
            <a:r>
              <a:rPr lang="en-US" dirty="0"/>
              <a:t>Solar (Star) System</a:t>
            </a:r>
          </a:p>
        </p:txBody>
      </p:sp>
      <p:sp>
        <p:nvSpPr>
          <p:cNvPr id="30741" name="Rectangle 21"/>
          <p:cNvSpPr>
            <a:spLocks noGrp="1" noChangeArrowheads="1"/>
          </p:cNvSpPr>
          <p:nvPr>
            <p:ph type="body" idx="1"/>
          </p:nvPr>
        </p:nvSpPr>
        <p:spPr>
          <a:xfrm>
            <a:off x="315913" y="1325563"/>
            <a:ext cx="8534400" cy="1087437"/>
          </a:xfrm>
        </p:spPr>
        <p:txBody>
          <a:bodyPr/>
          <a:lstStyle/>
          <a:p>
            <a:pPr>
              <a:defRPr/>
            </a:pPr>
            <a:r>
              <a:rPr lang="en-US" dirty="0"/>
              <a:t>A star and all the material that orbits it, including its </a:t>
            </a:r>
            <a:r>
              <a:rPr lang="en-US" dirty="0" smtClean="0"/>
              <a:t>planets, moons, asteroids, comets</a:t>
            </a:r>
          </a:p>
        </p:txBody>
      </p:sp>
      <p:pic>
        <p:nvPicPr>
          <p:cNvPr id="3" name="Picture 2" descr="ss-orbits-3-inclKB-s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3" y="2692400"/>
            <a:ext cx="5048250" cy="2060575"/>
          </a:xfrm>
          <a:prstGeom prst="rect">
            <a:avLst/>
          </a:prstGeom>
          <a:ln>
            <a:solidFill>
              <a:schemeClr val="bg2"/>
            </a:solidFill>
          </a:ln>
          <a:effectLst>
            <a:outerShdw blurRad="50800" dist="38100" dir="2700000" algn="tl" rotWithShape="0">
              <a:prstClr val="black">
                <a:alpha val="40000"/>
              </a:prstClr>
            </a:outerShdw>
          </a:effectLst>
        </p:spPr>
      </p:pic>
      <p:pic>
        <p:nvPicPr>
          <p:cNvPr id="4" name="Picture 3" descr="exoplanet_water_atmosphere_HR8799c_130314b-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250" y="3536950"/>
            <a:ext cx="3702050" cy="245110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495425" y="4814888"/>
            <a:ext cx="2359025" cy="339725"/>
          </a:xfrm>
          <a:prstGeom prst="rect">
            <a:avLst/>
          </a:prstGeom>
          <a:noFill/>
        </p:spPr>
        <p:txBody>
          <a:bodyPr wrap="none">
            <a:spAutoFit/>
          </a:bodyPr>
          <a:lstStyle/>
          <a:p>
            <a:pPr>
              <a:defRPr/>
            </a:pPr>
            <a:r>
              <a:rPr lang="en-US" sz="1600" b="0" dirty="0">
                <a:latin typeface="+mj-lt"/>
              </a:rPr>
              <a:t>Credit: O’Connell, U Va.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598488" y="146050"/>
            <a:ext cx="7772400" cy="990600"/>
          </a:xfrm>
        </p:spPr>
        <p:txBody>
          <a:bodyPr/>
          <a:lstStyle/>
          <a:p>
            <a:pPr>
              <a:defRPr/>
            </a:pPr>
            <a:r>
              <a:rPr lang="en-US" sz="3600">
                <a:latin typeface="Arial" charset="0"/>
                <a:ea typeface="ヒラギノ角ゴ Pro W3" charset="0"/>
                <a:cs typeface="ヒラギノ角ゴ Pro W3" charset="0"/>
              </a:rPr>
              <a:t>Galaxy</a:t>
            </a:r>
            <a:endParaRPr lang="en-US" sz="3600" b="0">
              <a:latin typeface="Arial" charset="0"/>
              <a:ea typeface="ヒラギノ角ゴ Pro W3" charset="0"/>
              <a:cs typeface="ヒラギノ角ゴ Pro W3" charset="0"/>
            </a:endParaRPr>
          </a:p>
        </p:txBody>
      </p:sp>
      <p:sp>
        <p:nvSpPr>
          <p:cNvPr id="218115" name="Rectangle 3"/>
          <p:cNvSpPr>
            <a:spLocks noGrp="1" noChangeArrowheads="1"/>
          </p:cNvSpPr>
          <p:nvPr>
            <p:ph type="body" sz="half" idx="1"/>
          </p:nvPr>
        </p:nvSpPr>
        <p:spPr>
          <a:xfrm>
            <a:off x="625475" y="4897438"/>
            <a:ext cx="7772400" cy="1828800"/>
          </a:xfrm>
        </p:spPr>
        <p:txBody>
          <a:bodyPr/>
          <a:lstStyle/>
          <a:p>
            <a:pPr>
              <a:spcBef>
                <a:spcPct val="65000"/>
              </a:spcBef>
              <a:spcAft>
                <a:spcPct val="0"/>
              </a:spcAft>
              <a:buFont typeface="Times" charset="0"/>
              <a:buChar char="•"/>
              <a:defRPr/>
            </a:pPr>
            <a:r>
              <a:rPr lang="en-US" sz="2400">
                <a:latin typeface="Helvetica" charset="0"/>
                <a:ea typeface="ヒラギノ角ゴ Pro W3" charset="0"/>
                <a:cs typeface="ヒラギノ角ゴ Pro W3" charset="0"/>
              </a:rPr>
              <a:t>A very large grouping of stars in space, held together by gravity and orbiting a common center.</a:t>
            </a:r>
          </a:p>
          <a:p>
            <a:pPr>
              <a:spcBef>
                <a:spcPct val="65000"/>
              </a:spcBef>
              <a:spcAft>
                <a:spcPct val="0"/>
              </a:spcAft>
              <a:buFont typeface="Times" charset="0"/>
              <a:buChar char="•"/>
              <a:defRPr/>
            </a:pPr>
            <a:r>
              <a:rPr lang="en-US" sz="2400">
                <a:latin typeface="Helvetica" charset="0"/>
                <a:ea typeface="ヒラギノ角ゴ Pro W3" charset="0"/>
                <a:cs typeface="ヒラギノ角ゴ Pro W3" charset="0"/>
              </a:rPr>
              <a:t>Masses: 10</a:t>
            </a:r>
            <a:r>
              <a:rPr lang="en-US" sz="2400" baseline="30000">
                <a:latin typeface="Helvetica" charset="0"/>
                <a:ea typeface="ヒラギノ角ゴ Pro W3" charset="0"/>
                <a:cs typeface="ヒラギノ角ゴ Pro W3" charset="0"/>
              </a:rPr>
              <a:t>7</a:t>
            </a:r>
            <a:r>
              <a:rPr lang="en-US" sz="2400">
                <a:latin typeface="Helvetica" charset="0"/>
                <a:ea typeface="ヒラギノ角ゴ Pro W3" charset="0"/>
                <a:cs typeface="ヒラギノ角ゴ Pro W3" charset="0"/>
              </a:rPr>
              <a:t> - 10</a:t>
            </a:r>
            <a:r>
              <a:rPr lang="en-US" sz="2400" baseline="30000">
                <a:latin typeface="Helvetica" charset="0"/>
                <a:ea typeface="ヒラギノ角ゴ Pro W3" charset="0"/>
                <a:cs typeface="ヒラギノ角ゴ Pro W3" charset="0"/>
              </a:rPr>
              <a:t>13</a:t>
            </a:r>
            <a:r>
              <a:rPr lang="en-US" sz="2400">
                <a:latin typeface="Helvetica" charset="0"/>
                <a:ea typeface="ヒラギノ角ゴ Pro W3" charset="0"/>
                <a:cs typeface="ヒラギノ角ゴ Pro W3" charset="0"/>
              </a:rPr>
              <a:t> times the mass of our Sun</a:t>
            </a:r>
          </a:p>
        </p:txBody>
      </p:sp>
      <p:pic>
        <p:nvPicPr>
          <p:cNvPr id="25603" name="Picture 5" descr="01_01"/>
          <p:cNvPicPr>
            <a:picLocks noChangeAspect="1" noChangeArrowheads="1"/>
          </p:cNvPicPr>
          <p:nvPr/>
        </p:nvPicPr>
        <p:blipFill>
          <a:blip r:embed="rId3">
            <a:extLst>
              <a:ext uri="{28A0092B-C50C-407E-A947-70E740481C1C}">
                <a14:useLocalDpi xmlns:a14="http://schemas.microsoft.com/office/drawing/2010/main" val="0"/>
              </a:ext>
            </a:extLst>
          </a:blip>
          <a:srcRect b="21140"/>
          <a:stretch>
            <a:fillRect/>
          </a:stretch>
        </p:blipFill>
        <p:spPr bwMode="auto">
          <a:xfrm>
            <a:off x="1905000" y="1490663"/>
            <a:ext cx="5268913"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2005013" y="1543050"/>
            <a:ext cx="20907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400">
                <a:solidFill>
                  <a:schemeClr val="tx2"/>
                </a:solidFill>
                <a:latin typeface="Helvetica" charset="0"/>
              </a:rPr>
              <a:t>M31, The Great Galaxy</a:t>
            </a:r>
          </a:p>
          <a:p>
            <a:pPr algn="l"/>
            <a:r>
              <a:rPr lang="en-US" sz="1400">
                <a:solidFill>
                  <a:schemeClr val="tx2"/>
                </a:solidFill>
                <a:latin typeface="Helvetica" charset="0"/>
              </a:rPr>
              <a:t>         in Andromeda</a:t>
            </a:r>
            <a:endParaRPr lang="en-US" b="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82563" y="127000"/>
            <a:ext cx="7162800" cy="1295400"/>
          </a:xfrm>
        </p:spPr>
        <p:txBody>
          <a:bodyPr/>
          <a:lstStyle/>
          <a:p>
            <a:pPr>
              <a:defRPr/>
            </a:pPr>
            <a:r>
              <a:rPr lang="en-US" dirty="0" smtClean="0">
                <a:latin typeface="Arial" charset="0"/>
                <a:ea typeface="ヒラギノ角ゴ Pro W3" charset="0"/>
                <a:cs typeface="ヒラギノ角ゴ Pro W3" charset="0"/>
              </a:rPr>
              <a:t>Our </a:t>
            </a:r>
            <a:r>
              <a:rPr lang="en-US" dirty="0">
                <a:latin typeface="Arial" charset="0"/>
                <a:ea typeface="ヒラギノ角ゴ Pro W3" charset="0"/>
                <a:cs typeface="ヒラギノ角ゴ Pro W3" charset="0"/>
              </a:rPr>
              <a:t>Milky </a:t>
            </a:r>
            <a:r>
              <a:rPr lang="en-US" dirty="0" smtClean="0">
                <a:latin typeface="Arial" charset="0"/>
                <a:ea typeface="ヒラギノ角ゴ Pro W3" charset="0"/>
                <a:cs typeface="ヒラギノ角ゴ Pro W3" charset="0"/>
              </a:rPr>
              <a:t>Way Galaxy</a:t>
            </a:r>
            <a:endParaRPr lang="en-US" dirty="0">
              <a:latin typeface="Arial" charset="0"/>
              <a:ea typeface="ヒラギノ角ゴ Pro W3" charset="0"/>
              <a:cs typeface="ヒラギノ角ゴ Pro W3" charset="0"/>
            </a:endParaRPr>
          </a:p>
        </p:txBody>
      </p:sp>
      <p:pic>
        <p:nvPicPr>
          <p:cNvPr id="27650" name="Picture 1" descr="TWANIGHT_30014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3888" y="2794000"/>
            <a:ext cx="4511675" cy="304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83100" y="6084888"/>
            <a:ext cx="3981450" cy="339725"/>
          </a:xfrm>
          <a:prstGeom prst="rect">
            <a:avLst/>
          </a:prstGeom>
          <a:noFill/>
        </p:spPr>
        <p:txBody>
          <a:bodyPr wrap="none">
            <a:spAutoFit/>
          </a:bodyPr>
          <a:lstStyle/>
          <a:p>
            <a:pPr>
              <a:defRPr/>
            </a:pPr>
            <a:r>
              <a:rPr lang="en-US" sz="1600" b="0" dirty="0">
                <a:latin typeface="+mj-lt"/>
              </a:rPr>
              <a:t>Under the River of Stars © Serge </a:t>
            </a:r>
            <a:r>
              <a:rPr lang="en-US" sz="1600" b="0" dirty="0" err="1">
                <a:latin typeface="+mj-lt"/>
              </a:rPr>
              <a:t>Brunier</a:t>
            </a:r>
            <a:endParaRPr lang="en-US" sz="1600" b="0" dirty="0">
              <a:latin typeface="+mj-lt"/>
            </a:endParaRPr>
          </a:p>
        </p:txBody>
      </p:sp>
      <p:pic>
        <p:nvPicPr>
          <p:cNvPr id="27652" name="Picture 4" descr="050816_milky_way_vlrg_8a.standar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188" y="1385888"/>
            <a:ext cx="405447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78" name="Rectangle 14"/>
          <p:cNvSpPr>
            <a:spLocks noGrp="1" noChangeArrowheads="1"/>
          </p:cNvSpPr>
          <p:nvPr>
            <p:ph type="title"/>
          </p:nvPr>
        </p:nvSpPr>
        <p:spPr/>
        <p:txBody>
          <a:bodyPr/>
          <a:lstStyle/>
          <a:p>
            <a:pPr>
              <a:defRPr/>
            </a:pPr>
            <a:r>
              <a:rPr lang="en-US" dirty="0" smtClean="0"/>
              <a:t>The Universe</a:t>
            </a:r>
            <a:endParaRPr lang="en-US" dirty="0"/>
          </a:p>
        </p:txBody>
      </p:sp>
      <p:sp>
        <p:nvSpPr>
          <p:cNvPr id="36879" name="Rectangle 15"/>
          <p:cNvSpPr>
            <a:spLocks noGrp="1" noChangeArrowheads="1"/>
          </p:cNvSpPr>
          <p:nvPr>
            <p:ph type="body" idx="1"/>
          </p:nvPr>
        </p:nvSpPr>
        <p:spPr>
          <a:xfrm>
            <a:off x="273050" y="1409700"/>
            <a:ext cx="8534400" cy="4876800"/>
          </a:xfrm>
        </p:spPr>
        <p:txBody>
          <a:bodyPr/>
          <a:lstStyle/>
          <a:p>
            <a:pPr>
              <a:defRPr/>
            </a:pPr>
            <a:r>
              <a:rPr lang="en-US" dirty="0"/>
              <a:t>The sum total of all matter and </a:t>
            </a:r>
            <a:r>
              <a:rPr lang="en-US" dirty="0" smtClean="0"/>
              <a:t>energy: everything </a:t>
            </a:r>
            <a:r>
              <a:rPr lang="en-US" dirty="0"/>
              <a:t>within and between all galaxies</a:t>
            </a:r>
          </a:p>
        </p:txBody>
      </p:sp>
      <p:pic>
        <p:nvPicPr>
          <p:cNvPr id="29699" name="Picture 1036" descr="ch_opene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6363" y="2557463"/>
            <a:ext cx="64801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Notation: Orders of magnitude</a:t>
            </a:r>
          </a:p>
        </p:txBody>
      </p:sp>
      <p:sp>
        <p:nvSpPr>
          <p:cNvPr id="350211" name="Rectangle 3"/>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10</a:t>
            </a:r>
            <a:r>
              <a:rPr lang="en-US" baseline="30000">
                <a:latin typeface="Arial" charset="0"/>
                <a:ea typeface="ヒラギノ角ゴ Pro W3" charset="0"/>
                <a:cs typeface="ヒラギノ角ゴ Pro W3" charset="0"/>
              </a:rPr>
              <a:t>2</a:t>
            </a:r>
            <a:r>
              <a:rPr lang="en-US">
                <a:latin typeface="Arial" charset="0"/>
                <a:ea typeface="ヒラギノ角ゴ Pro W3" charset="0"/>
                <a:cs typeface="ヒラギノ角ゴ Pro W3" charset="0"/>
              </a:rPr>
              <a:t> = 100 = 1 with 2 zeros after it</a:t>
            </a:r>
          </a:p>
          <a:p>
            <a:pPr>
              <a:defRPr/>
            </a:pPr>
            <a:r>
              <a:rPr lang="en-US">
                <a:latin typeface="Arial" charset="0"/>
                <a:ea typeface="ヒラギノ角ゴ Pro W3" charset="0"/>
                <a:cs typeface="ヒラギノ角ゴ Pro W3" charset="0"/>
              </a:rPr>
              <a:t>10</a:t>
            </a:r>
            <a:r>
              <a:rPr lang="en-US" baseline="30000">
                <a:latin typeface="Arial" charset="0"/>
                <a:ea typeface="ヒラギノ角ゴ Pro W3" charset="0"/>
                <a:cs typeface="ヒラギノ角ゴ Pro W3" charset="0"/>
              </a:rPr>
              <a:t>3</a:t>
            </a:r>
            <a:r>
              <a:rPr lang="en-US">
                <a:latin typeface="Arial" charset="0"/>
                <a:ea typeface="ヒラギノ角ゴ Pro W3" charset="0"/>
                <a:cs typeface="ヒラギノ角ゴ Pro W3" charset="0"/>
              </a:rPr>
              <a:t> = 1000 = 1 with 3 zeros after it</a:t>
            </a:r>
          </a:p>
          <a:p>
            <a:pPr>
              <a:defRPr/>
            </a:pPr>
            <a:r>
              <a:rPr lang="en-US">
                <a:latin typeface="Arial" charset="0"/>
                <a:ea typeface="ヒラギノ角ゴ Pro W3" charset="0"/>
                <a:cs typeface="ヒラギノ角ゴ Pro W3" charset="0"/>
              </a:rPr>
              <a:t>10</a:t>
            </a:r>
            <a:r>
              <a:rPr lang="en-US" baseline="30000">
                <a:latin typeface="Arial" charset="0"/>
                <a:ea typeface="ヒラギノ角ゴ Pro W3" charset="0"/>
                <a:cs typeface="ヒラギノ角ゴ Pro W3" charset="0"/>
              </a:rPr>
              <a:t>9</a:t>
            </a:r>
            <a:r>
              <a:rPr lang="en-US">
                <a:latin typeface="Arial" charset="0"/>
                <a:ea typeface="ヒラギノ角ゴ Pro W3" charset="0"/>
                <a:cs typeface="ヒラギノ角ゴ Pro W3" charset="0"/>
              </a:rPr>
              <a:t> = 1 with 9 zeros after it = 1 billion</a:t>
            </a:r>
          </a:p>
          <a:p>
            <a:pPr>
              <a:defRPr/>
            </a:pPr>
            <a:r>
              <a:rPr lang="en-US">
                <a:latin typeface="Arial" charset="0"/>
                <a:ea typeface="ヒラギノ角ゴ Pro W3" charset="0"/>
                <a:cs typeface="ヒラギノ角ゴ Pro W3" charset="0"/>
              </a:rPr>
              <a:t>10</a:t>
            </a:r>
            <a:r>
              <a:rPr lang="en-US" baseline="30000">
                <a:latin typeface="Arial" charset="0"/>
                <a:ea typeface="ヒラギノ角ゴ Pro W3" charset="0"/>
                <a:cs typeface="ヒラギノ角ゴ Pro W3" charset="0"/>
              </a:rPr>
              <a:t>11</a:t>
            </a:r>
            <a:r>
              <a:rPr lang="en-US">
                <a:latin typeface="Arial" charset="0"/>
                <a:ea typeface="ヒラギノ角ゴ Pro W3" charset="0"/>
                <a:cs typeface="ヒラギノ角ゴ Pro W3" charset="0"/>
              </a:rPr>
              <a:t> = 1 with 11 zeros after it = 100 billion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279400" y="546100"/>
            <a:ext cx="7772400" cy="533400"/>
          </a:xfrm>
        </p:spPr>
        <p:txBody>
          <a:bodyPr/>
          <a:lstStyle/>
          <a:p>
            <a:pPr>
              <a:defRPr/>
            </a:pPr>
            <a:r>
              <a:rPr lang="en-US" sz="2800" dirty="0">
                <a:latin typeface="Arial" charset="0"/>
                <a:ea typeface="ヒラギノ角ゴ Pro W3" charset="0"/>
                <a:cs typeface="ヒラギノ角ゴ Pro W3" charset="0"/>
              </a:rPr>
              <a:t>How big is the </a:t>
            </a:r>
            <a:r>
              <a:rPr lang="en-US" sz="2800" dirty="0" smtClean="0">
                <a:latin typeface="Arial" charset="0"/>
                <a:ea typeface="ヒラギノ角ゴ Pro W3" charset="0"/>
                <a:cs typeface="ヒラギノ角ゴ Pro W3" charset="0"/>
              </a:rPr>
              <a:t>(observable) Universe</a:t>
            </a:r>
            <a:r>
              <a:rPr lang="en-US" sz="2800" dirty="0">
                <a:latin typeface="Arial" charset="0"/>
                <a:ea typeface="ヒラギノ角ゴ Pro W3" charset="0"/>
                <a:cs typeface="ヒラギノ角ゴ Pro W3" charset="0"/>
              </a:rPr>
              <a:t>?</a:t>
            </a:r>
            <a:endParaRPr lang="en-US" sz="2800" dirty="0">
              <a:solidFill>
                <a:schemeClr val="accent2"/>
              </a:solidFill>
              <a:latin typeface="Arial" charset="0"/>
              <a:ea typeface="ヒラギノ角ゴ Pro W3" charset="0"/>
              <a:cs typeface="ヒラギノ角ゴ Pro W3" charset="0"/>
            </a:endParaRPr>
          </a:p>
        </p:txBody>
      </p:sp>
      <p:sp>
        <p:nvSpPr>
          <p:cNvPr id="37890" name="Text Box 3"/>
          <p:cNvSpPr txBox="1">
            <a:spLocks noChangeArrowheads="1"/>
          </p:cNvSpPr>
          <p:nvPr/>
        </p:nvSpPr>
        <p:spPr bwMode="auto">
          <a:xfrm>
            <a:off x="274638" y="1647825"/>
            <a:ext cx="80010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eaLnBrk="1" hangingPunct="1">
              <a:lnSpc>
                <a:spcPct val="90000"/>
              </a:lnSpc>
              <a:spcBef>
                <a:spcPts val="2640"/>
              </a:spcBef>
              <a:buFontTx/>
              <a:buChar char="•"/>
              <a:defRPr/>
            </a:pPr>
            <a:r>
              <a:rPr lang="en-US" i="1" dirty="0">
                <a:solidFill>
                  <a:schemeClr val="tx2"/>
                </a:solidFill>
                <a:effectLst>
                  <a:outerShdw blurRad="38100" dist="38100" dir="2700000" algn="tl">
                    <a:srgbClr val="000000"/>
                  </a:outerShdw>
                </a:effectLst>
                <a:latin typeface="Arial" charset="0"/>
              </a:rPr>
              <a:t>The Milky Way is one of about 100 billion </a:t>
            </a:r>
            <a:r>
              <a:rPr lang="en-US" i="1" dirty="0" smtClean="0">
                <a:solidFill>
                  <a:schemeClr val="tx2"/>
                </a:solidFill>
                <a:effectLst>
                  <a:outerShdw blurRad="38100" dist="38100" dir="2700000" algn="tl">
                    <a:srgbClr val="000000"/>
                  </a:outerShdw>
                </a:effectLst>
                <a:latin typeface="Arial" charset="0"/>
              </a:rPr>
              <a:t>galaxies</a:t>
            </a:r>
            <a:endParaRPr lang="en-US" i="1" dirty="0">
              <a:solidFill>
                <a:schemeClr val="tx2"/>
              </a:solidFill>
              <a:effectLst>
                <a:outerShdw blurRad="38100" dist="38100" dir="2700000" algn="tl">
                  <a:srgbClr val="000000"/>
                </a:outerShdw>
              </a:effectLst>
              <a:latin typeface="Arial" charset="0"/>
            </a:endParaRPr>
          </a:p>
          <a:p>
            <a:pPr algn="l" eaLnBrk="1" hangingPunct="1">
              <a:lnSpc>
                <a:spcPct val="90000"/>
              </a:lnSpc>
              <a:spcBef>
                <a:spcPts val="2640"/>
              </a:spcBef>
              <a:buFontTx/>
              <a:buChar char="•"/>
              <a:defRPr/>
            </a:pPr>
            <a:r>
              <a:rPr lang="en-US" i="1" dirty="0">
                <a:solidFill>
                  <a:schemeClr val="tx2"/>
                </a:solidFill>
                <a:effectLst>
                  <a:outerShdw blurRad="38100" dist="38100" dir="2700000" algn="tl">
                    <a:srgbClr val="000000"/>
                  </a:outerShdw>
                </a:effectLst>
                <a:latin typeface="Arial" charset="0"/>
              </a:rPr>
              <a:t>10</a:t>
            </a:r>
            <a:r>
              <a:rPr lang="en-US" i="1" baseline="30000" dirty="0">
                <a:solidFill>
                  <a:schemeClr val="tx2"/>
                </a:solidFill>
                <a:effectLst>
                  <a:outerShdw blurRad="38100" dist="38100" dir="2700000" algn="tl">
                    <a:srgbClr val="000000"/>
                  </a:outerShdw>
                </a:effectLst>
                <a:latin typeface="Arial" charset="0"/>
              </a:rPr>
              <a:t>11</a:t>
            </a:r>
            <a:r>
              <a:rPr lang="en-US" i="1" dirty="0">
                <a:solidFill>
                  <a:schemeClr val="tx2"/>
                </a:solidFill>
                <a:effectLst>
                  <a:outerShdw blurRad="38100" dist="38100" dir="2700000" algn="tl">
                    <a:srgbClr val="000000"/>
                  </a:outerShdw>
                </a:effectLst>
                <a:latin typeface="Arial" charset="0"/>
              </a:rPr>
              <a:t> stars/galaxy x 10</a:t>
            </a:r>
            <a:r>
              <a:rPr lang="en-US" i="1" baseline="30000" dirty="0">
                <a:solidFill>
                  <a:schemeClr val="tx2"/>
                </a:solidFill>
                <a:effectLst>
                  <a:outerShdw blurRad="38100" dist="38100" dir="2700000" algn="tl">
                    <a:srgbClr val="000000"/>
                  </a:outerShdw>
                </a:effectLst>
                <a:latin typeface="Arial" charset="0"/>
              </a:rPr>
              <a:t>11</a:t>
            </a:r>
            <a:r>
              <a:rPr lang="en-US" i="1" dirty="0">
                <a:solidFill>
                  <a:schemeClr val="tx2"/>
                </a:solidFill>
                <a:effectLst>
                  <a:outerShdw blurRad="38100" dist="38100" dir="2700000" algn="tl">
                    <a:srgbClr val="000000"/>
                  </a:outerShdw>
                </a:effectLst>
                <a:latin typeface="Arial" charset="0"/>
              </a:rPr>
              <a:t> galaxies = 10</a:t>
            </a:r>
            <a:r>
              <a:rPr lang="en-US" i="1" baseline="30000" dirty="0">
                <a:solidFill>
                  <a:schemeClr val="tx2"/>
                </a:solidFill>
                <a:effectLst>
                  <a:outerShdw blurRad="38100" dist="38100" dir="2700000" algn="tl">
                    <a:srgbClr val="000000"/>
                  </a:outerShdw>
                </a:effectLst>
                <a:latin typeface="Arial" charset="0"/>
              </a:rPr>
              <a:t>22</a:t>
            </a:r>
            <a:r>
              <a:rPr lang="en-US" i="1" dirty="0">
                <a:solidFill>
                  <a:schemeClr val="tx2"/>
                </a:solidFill>
                <a:effectLst>
                  <a:outerShdw blurRad="38100" dist="38100" dir="2700000" algn="tl">
                    <a:srgbClr val="000000"/>
                  </a:outerShdw>
                </a:effectLst>
                <a:latin typeface="Arial" charset="0"/>
              </a:rPr>
              <a:t> stars in the universe</a:t>
            </a:r>
          </a:p>
        </p:txBody>
      </p:sp>
      <p:grpSp>
        <p:nvGrpSpPr>
          <p:cNvPr id="2" name="Group 6"/>
          <p:cNvGrpSpPr>
            <a:grpSpLocks/>
          </p:cNvGrpSpPr>
          <p:nvPr/>
        </p:nvGrpSpPr>
        <p:grpSpPr bwMode="auto">
          <a:xfrm>
            <a:off x="1309688" y="3786188"/>
            <a:ext cx="6046787" cy="2347912"/>
            <a:chOff x="825" y="2385"/>
            <a:chExt cx="3809" cy="1479"/>
          </a:xfrm>
        </p:grpSpPr>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l="9375" t="2499" r="9375" b="3751"/>
            <a:stretch>
              <a:fillRect/>
            </a:stretch>
          </p:blipFill>
          <p:spPr bwMode="auto">
            <a:xfrm>
              <a:off x="825" y="2385"/>
              <a:ext cx="1710"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5"/>
            <p:cNvSpPr txBox="1">
              <a:spLocks noChangeArrowheads="1"/>
            </p:cNvSpPr>
            <p:nvPr/>
          </p:nvSpPr>
          <p:spPr bwMode="auto">
            <a:xfrm>
              <a:off x="2723" y="2614"/>
              <a:ext cx="1911"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b="0">
                  <a:latin typeface="Helvetica" charset="0"/>
                </a:rPr>
                <a:t>As many stars as grains of (dry) sand on </a:t>
              </a:r>
              <a:r>
                <a:rPr lang="en-US" b="0" i="1">
                  <a:latin typeface="Helvetica" charset="0"/>
                </a:rPr>
                <a:t>all</a:t>
              </a:r>
              <a:r>
                <a:rPr lang="en-US" b="0">
                  <a:latin typeface="Helvetica" charset="0"/>
                </a:rPr>
                <a:t> Earth</a:t>
              </a:r>
              <a:r>
                <a:rPr lang="ja-JP" altLang="en-US" b="0">
                  <a:latin typeface="Helvetica" charset="0"/>
                </a:rPr>
                <a:t>’</a:t>
              </a:r>
              <a:r>
                <a:rPr lang="en-US" altLang="ja-JP" b="0">
                  <a:latin typeface="Helvetica" charset="0"/>
                </a:rPr>
                <a:t>s beaches…</a:t>
              </a:r>
              <a:endParaRPr lang="en-US" b="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519113" y="1366838"/>
            <a:ext cx="8077200" cy="1625600"/>
          </a:xfrm>
        </p:spPr>
        <p:txBody>
          <a:bodyPr/>
          <a:lstStyle/>
          <a:p>
            <a:pPr>
              <a:defRPr/>
            </a:pPr>
            <a:r>
              <a:rPr lang="en-US" sz="2000" dirty="0">
                <a:solidFill>
                  <a:schemeClr val="accent2"/>
                </a:solidFill>
                <a:latin typeface="Arial" charset="0"/>
                <a:ea typeface="ヒラギノ角ゴ Pro W3" charset="0"/>
                <a:cs typeface="ヒラギノ角ゴ Pro W3" charset="0"/>
              </a:rPr>
              <a:t/>
            </a:r>
            <a:br>
              <a:rPr lang="en-US" sz="2000" dirty="0">
                <a:solidFill>
                  <a:schemeClr val="accent2"/>
                </a:solidFill>
                <a:latin typeface="Arial" charset="0"/>
                <a:ea typeface="ヒラギノ角ゴ Pro W3" charset="0"/>
                <a:cs typeface="ヒラギノ角ゴ Pro W3" charset="0"/>
              </a:rPr>
            </a:br>
            <a:r>
              <a:rPr lang="en-US" sz="2400" dirty="0">
                <a:latin typeface="Arial" charset="0"/>
                <a:ea typeface="ヒラギノ角ゴ Pro W3" charset="0"/>
                <a:cs typeface="ヒラギノ角ゴ Pro W3" charset="0"/>
              </a:rPr>
              <a:t>Suppose you tried to count the more than 100 billion stars in our galaxy, at a rate of one per second… </a:t>
            </a:r>
            <a:r>
              <a:rPr lang="en-US" sz="4000" dirty="0">
                <a:latin typeface="Arial" charset="0"/>
                <a:ea typeface="ヒラギノ角ゴ Pro W3" charset="0"/>
                <a:cs typeface="ヒラギノ角ゴ Pro W3" charset="0"/>
              </a:rPr>
              <a:t/>
            </a:r>
            <a:br>
              <a:rPr lang="en-US" sz="4000" dirty="0">
                <a:latin typeface="Arial" charset="0"/>
                <a:ea typeface="ヒラギノ角ゴ Pro W3" charset="0"/>
                <a:cs typeface="ヒラギノ角ゴ Pro W3" charset="0"/>
              </a:rPr>
            </a:br>
            <a:r>
              <a:rPr lang="en-US" sz="4000" dirty="0">
                <a:latin typeface="Arial" charset="0"/>
                <a:ea typeface="ヒラギノ角ゴ Pro W3" charset="0"/>
                <a:cs typeface="ヒラギノ角ゴ Pro W3" charset="0"/>
              </a:rPr>
              <a:t/>
            </a:r>
            <a:br>
              <a:rPr lang="en-US" sz="4000" dirty="0">
                <a:latin typeface="Arial" charset="0"/>
                <a:ea typeface="ヒラギノ角ゴ Pro W3" charset="0"/>
                <a:cs typeface="ヒラギノ角ゴ Pro W3" charset="0"/>
              </a:rPr>
            </a:br>
            <a:r>
              <a:rPr lang="en-US" sz="2400" dirty="0">
                <a:solidFill>
                  <a:schemeClr val="tx1"/>
                </a:solidFill>
                <a:latin typeface="Arial" charset="0"/>
                <a:ea typeface="ヒラギノ角ゴ Pro W3" charset="0"/>
                <a:cs typeface="ヒラギノ角ゴ Pro W3" charset="0"/>
              </a:rPr>
              <a:t>How long would it take you?</a:t>
            </a:r>
            <a:endParaRPr lang="en-US" sz="1800" dirty="0">
              <a:solidFill>
                <a:schemeClr val="tx1"/>
              </a:solidFill>
              <a:latin typeface="Arial" charset="0"/>
              <a:ea typeface="ヒラギノ角ゴ Pro W3" charset="0"/>
              <a:cs typeface="ヒラギノ角ゴ Pro W3" charset="0"/>
            </a:endParaRPr>
          </a:p>
        </p:txBody>
      </p:sp>
      <p:sp>
        <p:nvSpPr>
          <p:cNvPr id="299011" name="Rectangle 3"/>
          <p:cNvSpPr>
            <a:spLocks noGrp="1" noChangeArrowheads="1"/>
          </p:cNvSpPr>
          <p:nvPr>
            <p:ph type="body" idx="1"/>
          </p:nvPr>
        </p:nvSpPr>
        <p:spPr>
          <a:xfrm>
            <a:off x="388938" y="3527425"/>
            <a:ext cx="8450262" cy="3160713"/>
          </a:xfrm>
        </p:spPr>
        <p:txBody>
          <a:bodyPr/>
          <a:lstStyle/>
          <a:p>
            <a:pPr marL="609600" indent="-609600">
              <a:buClr>
                <a:schemeClr val="tx1"/>
              </a:buClr>
              <a:buFont typeface="Times" charset="0"/>
              <a:buAutoNum type="alphaUcPeriod"/>
              <a:defRPr/>
            </a:pPr>
            <a:r>
              <a:rPr lang="en-US" sz="2000">
                <a:latin typeface="Arial" charset="0"/>
                <a:ea typeface="ヒラギノ角ゴ Pro W3" charset="0"/>
                <a:cs typeface="ヒラギノ角ゴ Pro W3" charset="0"/>
              </a:rPr>
              <a:t>a few weeks</a:t>
            </a:r>
          </a:p>
          <a:p>
            <a:pPr marL="609600" indent="-609600">
              <a:buClr>
                <a:schemeClr val="tx1"/>
              </a:buClr>
              <a:buFont typeface="Times" charset="0"/>
              <a:buAutoNum type="alphaUcPeriod"/>
              <a:defRPr/>
            </a:pPr>
            <a:r>
              <a:rPr lang="en-US" sz="2000">
                <a:latin typeface="Arial" charset="0"/>
                <a:ea typeface="ヒラギノ角ゴ Pro W3" charset="0"/>
                <a:cs typeface="ヒラギノ角ゴ Pro W3" charset="0"/>
              </a:rPr>
              <a:t>a few months</a:t>
            </a:r>
            <a:endParaRPr lang="en-US" sz="2000" b="0">
              <a:latin typeface="Arial" charset="0"/>
              <a:ea typeface="ヒラギノ角ゴ Pro W3" charset="0"/>
              <a:cs typeface="ヒラギノ角ゴ Pro W3" charset="0"/>
            </a:endParaRPr>
          </a:p>
          <a:p>
            <a:pPr marL="609600" indent="-609600">
              <a:buClr>
                <a:schemeClr val="tx1"/>
              </a:buClr>
              <a:buFont typeface="Times" charset="0"/>
              <a:buAutoNum type="alphaUcPeriod"/>
              <a:defRPr/>
            </a:pPr>
            <a:r>
              <a:rPr lang="en-US" sz="2000">
                <a:latin typeface="Arial" charset="0"/>
                <a:ea typeface="ヒラギノ角ゴ Pro W3" charset="0"/>
                <a:cs typeface="ヒラギノ角ゴ Pro W3" charset="0"/>
              </a:rPr>
              <a:t>a few years</a:t>
            </a:r>
          </a:p>
          <a:p>
            <a:pPr marL="609600" indent="-609600">
              <a:buClr>
                <a:schemeClr val="tx1"/>
              </a:buClr>
              <a:buFont typeface="Times" charset="0"/>
              <a:buAutoNum type="alphaUcPeriod"/>
              <a:defRPr/>
            </a:pPr>
            <a:r>
              <a:rPr lang="en-US" sz="2000">
                <a:latin typeface="Arial" charset="0"/>
                <a:ea typeface="ヒラギノ角ゴ Pro W3" charset="0"/>
                <a:cs typeface="ヒラギノ角ゴ Pro W3" charset="0"/>
              </a:rPr>
              <a:t>a few thousand years</a:t>
            </a:r>
            <a:endParaRPr lang="en-US" sz="2000">
              <a:solidFill>
                <a:schemeClr val="bg2"/>
              </a:solidFill>
              <a:effectLst>
                <a:outerShdw blurRad="38100" dist="38100" dir="2700000" algn="tl">
                  <a:srgbClr val="FFFFFF"/>
                </a:outerShdw>
              </a:effectLst>
              <a:latin typeface="Arial" charset="0"/>
              <a:ea typeface="ヒラギノ角ゴ Pro W3" charset="0"/>
              <a:cs typeface="ヒラギノ角ゴ Pro W3" charset="0"/>
            </a:endParaRPr>
          </a:p>
        </p:txBody>
      </p:sp>
      <p:sp>
        <p:nvSpPr>
          <p:cNvPr id="299012" name="Text Box 4"/>
          <p:cNvSpPr txBox="1">
            <a:spLocks noChangeArrowheads="1"/>
          </p:cNvSpPr>
          <p:nvPr/>
        </p:nvSpPr>
        <p:spPr bwMode="auto">
          <a:xfrm>
            <a:off x="473075" y="438150"/>
            <a:ext cx="3683000" cy="579438"/>
          </a:xfrm>
          <a:prstGeom prst="rect">
            <a:avLst/>
          </a:prstGeom>
          <a:noFill/>
          <a:ln w="9525">
            <a:noFill/>
            <a:miter lim="800000"/>
            <a:headEnd/>
            <a:tailEnd/>
          </a:ln>
          <a:effec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defRPr/>
            </a:pPr>
            <a:r>
              <a:rPr lang="en-US" sz="3200" i="1" smtClean="0">
                <a:solidFill>
                  <a:schemeClr val="tx2"/>
                </a:solidFill>
                <a:effectLst>
                  <a:outerShdw blurRad="38100" dist="38100" dir="2700000" algn="tl">
                    <a:srgbClr val="000000"/>
                  </a:outerShdw>
                </a:effectLst>
                <a:latin typeface="Helvetica" charset="0"/>
              </a:rPr>
              <a:t>Thought Question</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234950" y="0"/>
            <a:ext cx="7162800" cy="1295400"/>
          </a:xfrm>
        </p:spPr>
        <p:txBody>
          <a:bodyPr/>
          <a:lstStyle/>
          <a:p>
            <a:pPr>
              <a:defRPr/>
            </a:pPr>
            <a:r>
              <a:rPr lang="en-US">
                <a:latin typeface="Arial" charset="0"/>
                <a:ea typeface="ヒラギノ角ゴ Pro W3" charset="0"/>
                <a:cs typeface="ヒラギノ角ゴ Pro W3" charset="0"/>
              </a:rPr>
              <a:t>How did I know this?</a:t>
            </a:r>
          </a:p>
        </p:txBody>
      </p:sp>
      <p:sp>
        <p:nvSpPr>
          <p:cNvPr id="353283" name="Rectangle 3"/>
          <p:cNvSpPr>
            <a:spLocks noGrp="1" noChangeArrowheads="1"/>
          </p:cNvSpPr>
          <p:nvPr>
            <p:ph type="body" idx="1"/>
          </p:nvPr>
        </p:nvSpPr>
        <p:spPr>
          <a:xfrm>
            <a:off x="304800" y="1600200"/>
            <a:ext cx="7656513" cy="1606550"/>
          </a:xfrm>
        </p:spPr>
        <p:txBody>
          <a:bodyPr/>
          <a:lstStyle/>
          <a:p>
            <a:pPr>
              <a:lnSpc>
                <a:spcPct val="90000"/>
              </a:lnSpc>
              <a:defRPr/>
            </a:pPr>
            <a:r>
              <a:rPr lang="en-US" sz="2400">
                <a:latin typeface="Arial" charset="0"/>
                <a:ea typeface="ヒラギノ角ゴ Pro W3" charset="0"/>
                <a:cs typeface="ヒラギノ角ゴ Pro W3" charset="0"/>
              </a:rPr>
              <a:t>A year has about 3 x 10</a:t>
            </a:r>
            <a:r>
              <a:rPr lang="en-US" sz="2400" baseline="30000">
                <a:latin typeface="Arial" charset="0"/>
                <a:ea typeface="ヒラギノ角ゴ Pro W3" charset="0"/>
                <a:cs typeface="ヒラギノ角ゴ Pro W3" charset="0"/>
              </a:rPr>
              <a:t>7</a:t>
            </a:r>
            <a:r>
              <a:rPr lang="en-US" sz="2400">
                <a:latin typeface="Arial" charset="0"/>
                <a:ea typeface="ヒラギノ角ゴ Pro W3" charset="0"/>
                <a:cs typeface="ヒラギノ角ゴ Pro W3" charset="0"/>
              </a:rPr>
              <a:t> seconds</a:t>
            </a:r>
          </a:p>
          <a:p>
            <a:pPr>
              <a:lnSpc>
                <a:spcPct val="90000"/>
              </a:lnSpc>
              <a:defRPr/>
            </a:pPr>
            <a:r>
              <a:rPr lang="en-US" sz="2400">
                <a:latin typeface="Arial" charset="0"/>
                <a:ea typeface="ヒラギノ角ゴ Pro W3" charset="0"/>
                <a:cs typeface="ヒラギノ角ゴ Pro W3" charset="0"/>
              </a:rPr>
              <a:t>100 billion stars = 10</a:t>
            </a:r>
            <a:r>
              <a:rPr lang="en-US" sz="2400" baseline="30000">
                <a:latin typeface="Arial" charset="0"/>
                <a:ea typeface="ヒラギノ角ゴ Pro W3" charset="0"/>
                <a:cs typeface="ヒラギノ角ゴ Pro W3" charset="0"/>
              </a:rPr>
              <a:t>11</a:t>
            </a:r>
            <a:r>
              <a:rPr lang="en-US" sz="2400">
                <a:latin typeface="Arial" charset="0"/>
                <a:ea typeface="ヒラギノ角ゴ Pro W3" charset="0"/>
                <a:cs typeface="ヒラギノ角ゴ Pro W3" charset="0"/>
              </a:rPr>
              <a:t> stars</a:t>
            </a:r>
          </a:p>
          <a:p>
            <a:pPr>
              <a:lnSpc>
                <a:spcPct val="90000"/>
              </a:lnSpc>
              <a:defRPr/>
            </a:pPr>
            <a:endParaRPr lang="en-US" sz="2400">
              <a:latin typeface="Arial" charset="0"/>
              <a:ea typeface="ヒラギノ角ゴ Pro W3" charset="0"/>
              <a:cs typeface="ヒラギノ角ゴ Pro W3" charset="0"/>
            </a:endParaRPr>
          </a:p>
          <a:p>
            <a:pPr>
              <a:lnSpc>
                <a:spcPct val="90000"/>
              </a:lnSpc>
              <a:defRPr/>
            </a:pPr>
            <a:endParaRPr lang="en-US" sz="2400">
              <a:latin typeface="Arial" charset="0"/>
              <a:ea typeface="ヒラギノ角ゴ Pro W3" charset="0"/>
              <a:cs typeface="ヒラギノ角ゴ Pro W3" charset="0"/>
            </a:endParaRPr>
          </a:p>
          <a:p>
            <a:pPr>
              <a:lnSpc>
                <a:spcPct val="90000"/>
              </a:lnSpc>
              <a:buFontTx/>
              <a:buNone/>
              <a:defRPr/>
            </a:pPr>
            <a:r>
              <a:rPr lang="en-US" sz="2400">
                <a:latin typeface="Arial" charset="0"/>
                <a:ea typeface="ヒラギノ角ゴ Pro W3" charset="0"/>
                <a:cs typeface="ヒラギノ角ゴ Pro W3" charset="0"/>
              </a:rPr>
              <a:t>or </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a few thousand years</a:t>
            </a:r>
            <a:r>
              <a:rPr lang="ja-JP" altLang="en-US" sz="2400">
                <a:latin typeface="Arial" charset="0"/>
                <a:ea typeface="ヒラギノ角ゴ Pro W3" charset="0"/>
                <a:cs typeface="ヒラギノ角ゴ Pro W3" charset="0"/>
              </a:rPr>
              <a:t>”</a:t>
            </a:r>
            <a:endParaRPr lang="en-US" sz="2400">
              <a:latin typeface="Arial" charset="0"/>
              <a:ea typeface="ヒラギノ角ゴ Pro W3" charset="0"/>
              <a:cs typeface="ヒラギノ角ゴ Pro W3" charset="0"/>
            </a:endParaRPr>
          </a:p>
        </p:txBody>
      </p:sp>
      <p:graphicFrame>
        <p:nvGraphicFramePr>
          <p:cNvPr id="37891" name="Object 2"/>
          <p:cNvGraphicFramePr>
            <a:graphicFrameLocks noChangeAspect="1"/>
          </p:cNvGraphicFramePr>
          <p:nvPr/>
        </p:nvGraphicFramePr>
        <p:xfrm>
          <a:off x="622300" y="3408363"/>
          <a:ext cx="7277100" cy="811212"/>
        </p:xfrm>
        <a:graphic>
          <a:graphicData uri="http://schemas.openxmlformats.org/presentationml/2006/ole">
            <mc:AlternateContent xmlns:mc="http://schemas.openxmlformats.org/markup-compatibility/2006">
              <mc:Choice xmlns:v="urn:schemas-microsoft-com:vml" Requires="v">
                <p:oleObj spid="_x0000_s37911" name="Equation" r:id="rId4" imgW="3987800" imgH="444500" progId="Equation.DSMT4">
                  <p:embed/>
                </p:oleObj>
              </mc:Choice>
              <mc:Fallback>
                <p:oleObj name="Equation" r:id="rId4" imgW="3987800" imgH="4445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3408363"/>
                        <a:ext cx="7277100" cy="811212"/>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pic>
                </p:oleObj>
              </mc:Fallback>
            </mc:AlternateContent>
          </a:graphicData>
        </a:graphic>
      </p:graphicFrame>
      <p:grpSp>
        <p:nvGrpSpPr>
          <p:cNvPr id="2" name="Group 9"/>
          <p:cNvGrpSpPr>
            <a:grpSpLocks/>
          </p:cNvGrpSpPr>
          <p:nvPr/>
        </p:nvGrpSpPr>
        <p:grpSpPr bwMode="auto">
          <a:xfrm>
            <a:off x="1325563" y="3636963"/>
            <a:ext cx="1165225" cy="554037"/>
            <a:chOff x="835" y="2291"/>
            <a:chExt cx="734" cy="349"/>
          </a:xfrm>
        </p:grpSpPr>
        <p:sp>
          <p:nvSpPr>
            <p:cNvPr id="37896" name="Line 5"/>
            <p:cNvSpPr>
              <a:spLocks noChangeShapeType="1"/>
            </p:cNvSpPr>
            <p:nvPr/>
          </p:nvSpPr>
          <p:spPr bwMode="auto">
            <a:xfrm flipH="1">
              <a:off x="835" y="2291"/>
              <a:ext cx="218" cy="213"/>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Line 6"/>
            <p:cNvSpPr>
              <a:spLocks noChangeShapeType="1"/>
            </p:cNvSpPr>
            <p:nvPr/>
          </p:nvSpPr>
          <p:spPr bwMode="auto">
            <a:xfrm flipH="1">
              <a:off x="1351" y="2427"/>
              <a:ext cx="218" cy="213"/>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0"/>
          <p:cNvGrpSpPr>
            <a:grpSpLocks/>
          </p:cNvGrpSpPr>
          <p:nvPr/>
        </p:nvGrpSpPr>
        <p:grpSpPr bwMode="auto">
          <a:xfrm>
            <a:off x="2227263" y="3433763"/>
            <a:ext cx="1778000" cy="765175"/>
            <a:chOff x="1403" y="2163"/>
            <a:chExt cx="1120" cy="482"/>
          </a:xfrm>
        </p:grpSpPr>
        <p:sp>
          <p:nvSpPr>
            <p:cNvPr id="37894" name="Line 7"/>
            <p:cNvSpPr>
              <a:spLocks noChangeShapeType="1"/>
            </p:cNvSpPr>
            <p:nvPr/>
          </p:nvSpPr>
          <p:spPr bwMode="auto">
            <a:xfrm flipH="1">
              <a:off x="1403" y="2163"/>
              <a:ext cx="218" cy="2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5" name="Line 8"/>
            <p:cNvSpPr>
              <a:spLocks noChangeShapeType="1"/>
            </p:cNvSpPr>
            <p:nvPr/>
          </p:nvSpPr>
          <p:spPr bwMode="auto">
            <a:xfrm flipH="1">
              <a:off x="2305" y="2432"/>
              <a:ext cx="218" cy="21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219075" y="423863"/>
            <a:ext cx="7050088" cy="646112"/>
          </a:xfrm>
        </p:spPr>
        <p:txBody>
          <a:bodyPr/>
          <a:lstStyle/>
          <a:p>
            <a:pPr>
              <a:defRPr/>
            </a:pPr>
            <a:r>
              <a:rPr lang="en-US" sz="2400" dirty="0">
                <a:latin typeface="Helvetica" charset="0"/>
                <a:ea typeface="ヒラギノ角ゴ Pro W3" charset="0"/>
                <a:cs typeface="ヒラギノ角ゴ Pro W3" charset="0"/>
              </a:rPr>
              <a:t>Our Sun moves randomly relative to the other stars in the local Solar neighborhood…</a:t>
            </a:r>
            <a:r>
              <a:rPr lang="en-US" sz="2000" dirty="0">
                <a:latin typeface="Helvetica" charset="0"/>
                <a:ea typeface="ヒラギノ角ゴ Pro W3" charset="0"/>
                <a:cs typeface="ヒラギノ角ゴ Pro W3" charset="0"/>
              </a:rPr>
              <a:t/>
            </a:r>
            <a:br>
              <a:rPr lang="en-US" sz="2000" dirty="0">
                <a:latin typeface="Helvetica" charset="0"/>
                <a:ea typeface="ヒラギノ角ゴ Pro W3" charset="0"/>
                <a:cs typeface="ヒラギノ角ゴ Pro W3" charset="0"/>
              </a:rPr>
            </a:br>
            <a:endParaRPr lang="en-US" sz="1600" dirty="0">
              <a:solidFill>
                <a:srgbClr val="FF0000"/>
              </a:solidFill>
              <a:latin typeface="Times New Roman" charset="0"/>
              <a:ea typeface="ヒラギノ角ゴ Pro W3" charset="0"/>
              <a:cs typeface="ヒラギノ角ゴ Pro W3" charset="0"/>
            </a:endParaRPr>
          </a:p>
        </p:txBody>
      </p:sp>
      <p:sp>
        <p:nvSpPr>
          <p:cNvPr id="307203" name="Rectangle 3"/>
          <p:cNvSpPr>
            <a:spLocks noGrp="1" noChangeArrowheads="1"/>
          </p:cNvSpPr>
          <p:nvPr>
            <p:ph idx="1"/>
          </p:nvPr>
        </p:nvSpPr>
        <p:spPr>
          <a:xfrm>
            <a:off x="482600" y="1449388"/>
            <a:ext cx="8204200" cy="1304925"/>
          </a:xfrm>
        </p:spPr>
        <p:txBody>
          <a:bodyPr/>
          <a:lstStyle/>
          <a:p>
            <a:pPr>
              <a:defRPr/>
            </a:pPr>
            <a:r>
              <a:rPr lang="en-US" b="0" dirty="0">
                <a:effectLst/>
                <a:latin typeface="Helvetica" charset="0"/>
                <a:ea typeface="ヒラギノ角ゴ Pro W3" charset="0"/>
                <a:cs typeface="ヒラギノ角ゴ Pro W3" charset="0"/>
              </a:rPr>
              <a:t>… and orbits the galaxy every 230 million years.</a:t>
            </a:r>
            <a:r>
              <a:rPr lang="en-US" b="0" dirty="0">
                <a:latin typeface="Helvetica" charset="0"/>
                <a:ea typeface="ヒラギノ角ゴ Pro W3" charset="0"/>
                <a:cs typeface="ヒラギノ角ゴ Pro W3" charset="0"/>
              </a:rPr>
              <a:t> </a:t>
            </a:r>
          </a:p>
        </p:txBody>
      </p:sp>
      <p:sp>
        <p:nvSpPr>
          <p:cNvPr id="39939" name="Text Box 4"/>
          <p:cNvSpPr txBox="1">
            <a:spLocks noChangeArrowheads="1"/>
          </p:cNvSpPr>
          <p:nvPr/>
        </p:nvSpPr>
        <p:spPr bwMode="auto">
          <a:xfrm>
            <a:off x="5083175" y="2484438"/>
            <a:ext cx="3819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buClr>
                <a:schemeClr val="tx1"/>
              </a:buClr>
              <a:buFontTx/>
              <a:buChar char="•"/>
            </a:pPr>
            <a:r>
              <a:rPr lang="en-US" b="0">
                <a:solidFill>
                  <a:schemeClr val="tx2"/>
                </a:solidFill>
                <a:latin typeface="Helvetica" charset="0"/>
              </a:rPr>
              <a:t>Typical relative speeds of &gt; 70,000 km/hr (!)</a:t>
            </a:r>
          </a:p>
          <a:p>
            <a:pPr algn="l">
              <a:buClr>
                <a:schemeClr val="tx1"/>
              </a:buClr>
              <a:buFontTx/>
              <a:buChar char="•"/>
            </a:pPr>
            <a:endParaRPr lang="en-US" b="0">
              <a:solidFill>
                <a:schemeClr val="tx2"/>
              </a:solidFill>
              <a:latin typeface="Helvetica" charset="0"/>
            </a:endParaRPr>
          </a:p>
          <a:p>
            <a:pPr algn="l">
              <a:buClr>
                <a:schemeClr val="tx1"/>
              </a:buClr>
              <a:buFontTx/>
              <a:buChar char="•"/>
            </a:pPr>
            <a:r>
              <a:rPr lang="en-US" b="0">
                <a:solidFill>
                  <a:schemeClr val="tx2"/>
                </a:solidFill>
                <a:latin typeface="Helvetica" charset="0"/>
              </a:rPr>
              <a:t>But stars are so far away that we can’t easily notice their motion </a:t>
            </a:r>
          </a:p>
          <a:p>
            <a:pPr algn="l">
              <a:buFontTx/>
              <a:buChar char="•"/>
            </a:pPr>
            <a:endParaRPr lang="en-US">
              <a:solidFill>
                <a:schemeClr val="tx2"/>
              </a:solidFill>
              <a:latin typeface="Helvetica" charset="0"/>
            </a:endParaRPr>
          </a:p>
        </p:txBody>
      </p:sp>
      <p:sp>
        <p:nvSpPr>
          <p:cNvPr id="39940" name="Text Box 5"/>
          <p:cNvSpPr txBox="1">
            <a:spLocks noChangeArrowheads="1"/>
          </p:cNvSpPr>
          <p:nvPr/>
        </p:nvSpPr>
        <p:spPr bwMode="auto">
          <a:xfrm>
            <a:off x="269875" y="4119563"/>
            <a:ext cx="26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b="0"/>
              <a:t> </a:t>
            </a:r>
          </a:p>
        </p:txBody>
      </p:sp>
      <p:pic>
        <p:nvPicPr>
          <p:cNvPr id="39941" name="Picture 6"/>
          <p:cNvPicPr>
            <a:picLocks noChangeAspect="1" noChangeArrowheads="1"/>
          </p:cNvPicPr>
          <p:nvPr/>
        </p:nvPicPr>
        <p:blipFill>
          <a:blip r:embed="rId3">
            <a:extLst>
              <a:ext uri="{28A0092B-C50C-407E-A947-70E740481C1C}">
                <a14:useLocalDpi xmlns:a14="http://schemas.microsoft.com/office/drawing/2010/main" val="0"/>
              </a:ext>
            </a:extLst>
          </a:blip>
          <a:srcRect l="3546" t="4346" r="3546" b="16370"/>
          <a:stretch>
            <a:fillRect/>
          </a:stretch>
        </p:blipFill>
        <p:spPr bwMode="auto">
          <a:xfrm>
            <a:off x="155575" y="2682875"/>
            <a:ext cx="47307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533400" y="533400"/>
            <a:ext cx="8001000" cy="457200"/>
          </a:xfrm>
        </p:spPr>
        <p:txBody>
          <a:bodyPr/>
          <a:lstStyle/>
          <a:p>
            <a:pPr>
              <a:defRPr/>
            </a:pPr>
            <a:r>
              <a:rPr lang="en-US" dirty="0" smtClean="0">
                <a:latin typeface="Arial" charset="0"/>
                <a:ea typeface="ヒラギノ角ゴ Pro W3" charset="0"/>
                <a:cs typeface="ヒラギノ角ゴ Pro W3" charset="0"/>
              </a:rPr>
              <a:t>Our </a:t>
            </a:r>
            <a:r>
              <a:rPr lang="en-US" dirty="0">
                <a:latin typeface="Arial" charset="0"/>
                <a:ea typeface="ヒラギノ角ゴ Pro W3" charset="0"/>
                <a:cs typeface="ヒラギノ角ゴ Pro W3" charset="0"/>
              </a:rPr>
              <a:t>place in the </a:t>
            </a:r>
            <a:r>
              <a:rPr lang="en-US" dirty="0" smtClean="0">
                <a:latin typeface="Arial" charset="0"/>
                <a:ea typeface="ヒラギノ角ゴ Pro W3" charset="0"/>
                <a:cs typeface="ヒラギノ角ゴ Pro W3" charset="0"/>
              </a:rPr>
              <a:t>universe</a:t>
            </a:r>
            <a:endParaRPr lang="en-US" sz="2100" dirty="0">
              <a:latin typeface="Arial" charset="0"/>
              <a:ea typeface="ヒラギノ角ゴ Pro W3" charset="0"/>
              <a:cs typeface="ヒラギノ角ゴ Pro W3" charset="0"/>
            </a:endParaRPr>
          </a:p>
        </p:txBody>
      </p:sp>
      <p:pic>
        <p:nvPicPr>
          <p:cNvPr id="41986" name="Picture 3"/>
          <p:cNvPicPr>
            <a:picLocks noChangeAspect="1" noChangeArrowheads="1"/>
          </p:cNvPicPr>
          <p:nvPr/>
        </p:nvPicPr>
        <p:blipFill>
          <a:blip r:embed="rId3">
            <a:extLst>
              <a:ext uri="{28A0092B-C50C-407E-A947-70E740481C1C}">
                <a14:useLocalDpi xmlns:a14="http://schemas.microsoft.com/office/drawing/2010/main" val="0"/>
              </a:ext>
            </a:extLst>
          </a:blip>
          <a:srcRect l="3012" t="7968" r="3766" b="12375"/>
          <a:stretch>
            <a:fillRect/>
          </a:stretch>
        </p:blipFill>
        <p:spPr bwMode="auto">
          <a:xfrm>
            <a:off x="458788" y="1381125"/>
            <a:ext cx="7585075"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527050" y="346075"/>
            <a:ext cx="6953250" cy="863600"/>
          </a:xfrm>
        </p:spPr>
        <p:txBody>
          <a:bodyPr/>
          <a:lstStyle/>
          <a:p>
            <a:pPr>
              <a:defRPr/>
            </a:pPr>
            <a:r>
              <a:rPr lang="en-US">
                <a:latin typeface="Arial" charset="0"/>
                <a:ea typeface="ヒラギノ角ゴ Pro W3" charset="0"/>
                <a:cs typeface="ヒラギノ角ゴ Pro W3" charset="0"/>
              </a:rPr>
              <a:t>Topics for this class</a:t>
            </a:r>
            <a:endParaRPr lang="en-US" sz="2400">
              <a:latin typeface="Arial" charset="0"/>
              <a:ea typeface="ヒラギノ角ゴ Pro W3" charset="0"/>
              <a:cs typeface="ヒラギノ角ゴ Pro W3" charset="0"/>
            </a:endParaRPr>
          </a:p>
        </p:txBody>
      </p:sp>
      <p:sp>
        <p:nvSpPr>
          <p:cNvPr id="201731" name="Rectangle 3"/>
          <p:cNvSpPr>
            <a:spLocks noGrp="1" noChangeArrowheads="1"/>
          </p:cNvSpPr>
          <p:nvPr>
            <p:ph type="body" idx="1"/>
          </p:nvPr>
        </p:nvSpPr>
        <p:spPr>
          <a:xfrm>
            <a:off x="347663" y="1682750"/>
            <a:ext cx="8445500" cy="5038725"/>
          </a:xfrm>
        </p:spPr>
        <p:txBody>
          <a:bodyPr/>
          <a:lstStyle/>
          <a:p>
            <a:pPr marL="342900" indent="-342900">
              <a:lnSpc>
                <a:spcPct val="90000"/>
              </a:lnSpc>
              <a:spcBef>
                <a:spcPct val="35000"/>
              </a:spcBef>
              <a:buFont typeface="Times" charset="0"/>
              <a:buChar char="•"/>
              <a:defRPr/>
            </a:pPr>
            <a:r>
              <a:rPr lang="en-US" sz="2400" dirty="0">
                <a:latin typeface="Arial" charset="0"/>
                <a:ea typeface="ヒラギノ角ゴ Pro W3" charset="0"/>
                <a:cs typeface="ヒラギノ角ゴ Pro W3" charset="0"/>
              </a:rPr>
              <a:t>Some definitions</a:t>
            </a:r>
          </a:p>
          <a:p>
            <a:pPr marL="342900" indent="-342900">
              <a:lnSpc>
                <a:spcPct val="90000"/>
              </a:lnSpc>
              <a:spcBef>
                <a:spcPct val="35000"/>
              </a:spcBef>
              <a:buFont typeface="Times" charset="0"/>
              <a:buChar char="•"/>
              <a:defRPr/>
            </a:pPr>
            <a:r>
              <a:rPr lang="en-US" sz="2400" dirty="0">
                <a:latin typeface="Arial" charset="0"/>
                <a:ea typeface="ヒラギノ角ゴ Pro W3" charset="0"/>
                <a:cs typeface="ヒラギノ角ゴ Pro W3" charset="0"/>
              </a:rPr>
              <a:t>What is our place in the universe?</a:t>
            </a:r>
          </a:p>
          <a:p>
            <a:pPr marL="342900" indent="-342900">
              <a:lnSpc>
                <a:spcPct val="90000"/>
              </a:lnSpc>
              <a:spcBef>
                <a:spcPct val="35000"/>
              </a:spcBef>
              <a:buFont typeface="Times" charset="0"/>
              <a:buChar char="•"/>
              <a:defRPr/>
            </a:pPr>
            <a:r>
              <a:rPr lang="en-US" sz="2400" dirty="0" smtClean="0">
                <a:latin typeface="Arial" charset="0"/>
                <a:ea typeface="ヒラギノ角ゴ Pro W3" charset="0"/>
                <a:cs typeface="ヒラギノ角ゴ Pro W3" charset="0"/>
              </a:rPr>
              <a:t>Geometry </a:t>
            </a:r>
            <a:r>
              <a:rPr lang="en-US" sz="2400" dirty="0">
                <a:latin typeface="Arial" charset="0"/>
                <a:ea typeface="ヒラギノ角ゴ Pro W3" charset="0"/>
                <a:cs typeface="ヒラギノ角ゴ Pro W3" charset="0"/>
              </a:rPr>
              <a:t>of the Solar System</a:t>
            </a:r>
          </a:p>
          <a:p>
            <a:pPr marL="342900" indent="-342900">
              <a:lnSpc>
                <a:spcPct val="90000"/>
              </a:lnSpc>
              <a:spcBef>
                <a:spcPct val="35000"/>
              </a:spcBef>
              <a:buFont typeface="Times" charset="0"/>
              <a:buChar char="•"/>
              <a:defRPr/>
            </a:pPr>
            <a:r>
              <a:rPr lang="en-US" sz="2400" dirty="0" smtClean="0">
                <a:latin typeface="Arial" charset="0"/>
                <a:ea typeface="ヒラギノ角ゴ Pro W3" charset="0"/>
                <a:cs typeface="ヒラギノ角ゴ Pro W3" charset="0"/>
              </a:rPr>
              <a:t>The </a:t>
            </a:r>
            <a:r>
              <a:rPr lang="en-US" sz="2400" dirty="0">
                <a:latin typeface="Arial" charset="0"/>
                <a:ea typeface="ヒラギノ角ゴ Pro W3" charset="0"/>
                <a:cs typeface="ヒラギノ角ゴ Pro W3" charset="0"/>
              </a:rPr>
              <a:t>cosmic distance scale</a:t>
            </a:r>
          </a:p>
          <a:p>
            <a:pPr marL="342900" indent="-342900">
              <a:lnSpc>
                <a:spcPct val="90000"/>
              </a:lnSpc>
              <a:spcBef>
                <a:spcPct val="35000"/>
              </a:spcBef>
              <a:buFont typeface="Times" charset="0"/>
              <a:buChar char="•"/>
              <a:defRPr/>
            </a:pPr>
            <a:r>
              <a:rPr lang="en-US" sz="2400" dirty="0">
                <a:latin typeface="Arial" charset="0"/>
                <a:ea typeface="ヒラギノ角ゴ Pro W3" charset="0"/>
                <a:cs typeface="ヒラギノ角ゴ Pro W3" charset="0"/>
              </a:rPr>
              <a:t>The expansion of the universe and the Big </a:t>
            </a:r>
            <a:r>
              <a:rPr lang="en-US" sz="2400" dirty="0" smtClean="0">
                <a:latin typeface="Arial" charset="0"/>
                <a:ea typeface="ヒラギノ角ゴ Pro W3" charset="0"/>
                <a:cs typeface="ヒラギノ角ゴ Pro W3" charset="0"/>
              </a:rPr>
              <a:t>Bang</a:t>
            </a:r>
          </a:p>
          <a:p>
            <a:pPr marL="342900" indent="-342900">
              <a:lnSpc>
                <a:spcPct val="90000"/>
              </a:lnSpc>
              <a:spcBef>
                <a:spcPct val="35000"/>
              </a:spcBef>
              <a:buFont typeface="Times" charset="0"/>
              <a:buChar char="•"/>
              <a:defRPr/>
            </a:pPr>
            <a:r>
              <a:rPr lang="en-US" sz="2400" dirty="0" smtClean="0">
                <a:latin typeface="Arial" charset="0"/>
                <a:ea typeface="ヒラギノ角ゴ Pro W3" charset="0"/>
                <a:cs typeface="ヒラギノ角ゴ Pro W3" charset="0"/>
              </a:rPr>
              <a:t>Dark Matter and Dark Energy</a:t>
            </a:r>
            <a:endParaRPr lang="en-US" sz="2400" dirty="0">
              <a:latin typeface="Arial" charset="0"/>
              <a:ea typeface="ヒラギノ角ゴ Pro W3" charset="0"/>
              <a:cs typeface="ヒラギノ角ゴ Pro W3" charset="0"/>
            </a:endParaRPr>
          </a:p>
        </p:txBody>
      </p:sp>
      <p:sp>
        <p:nvSpPr>
          <p:cNvPr id="201733" name="Text Box 5"/>
          <p:cNvSpPr txBox="1">
            <a:spLocks noChangeArrowheads="1"/>
          </p:cNvSpPr>
          <p:nvPr/>
        </p:nvSpPr>
        <p:spPr bwMode="auto">
          <a:xfrm>
            <a:off x="2873375" y="5151438"/>
            <a:ext cx="3108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a:solidFill>
                  <a:srgbClr val="00FFFF"/>
                </a:solidFill>
                <a:latin typeface="Helvetica" charset="0"/>
              </a:rPr>
              <a:t>Please remind me to take break at 12:45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4" name="Picture 12" descr="OrdersOfMagnitud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1982788"/>
            <a:ext cx="4162425"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6" name="Rectangle 20"/>
          <p:cNvSpPr>
            <a:spLocks noGrp="1" noChangeArrowheads="1"/>
          </p:cNvSpPr>
          <p:nvPr>
            <p:ph type="title"/>
          </p:nvPr>
        </p:nvSpPr>
        <p:spPr/>
        <p:txBody>
          <a:bodyPr/>
          <a:lstStyle/>
          <a:p>
            <a:pPr>
              <a:defRPr/>
            </a:pPr>
            <a:r>
              <a:rPr lang="en-US"/>
              <a:t>How big is the universe?</a:t>
            </a:r>
          </a:p>
        </p:txBody>
      </p:sp>
      <p:sp>
        <p:nvSpPr>
          <p:cNvPr id="65557" name="Rectangle 21"/>
          <p:cNvSpPr>
            <a:spLocks noGrp="1" noChangeArrowheads="1"/>
          </p:cNvSpPr>
          <p:nvPr>
            <p:ph type="body" idx="1"/>
          </p:nvPr>
        </p:nvSpPr>
        <p:spPr>
          <a:xfrm>
            <a:off x="230188" y="1357313"/>
            <a:ext cx="8712200" cy="4876800"/>
          </a:xfrm>
        </p:spPr>
        <p:txBody>
          <a:bodyPr/>
          <a:lstStyle/>
          <a:p>
            <a:pPr>
              <a:defRPr/>
            </a:pPr>
            <a:r>
              <a:rPr lang="en-US" dirty="0" smtClean="0"/>
              <a:t>Let's </a:t>
            </a:r>
            <a:r>
              <a:rPr lang="en-US" dirty="0"/>
              <a:t>step through the universe in powers of 10:</a:t>
            </a:r>
          </a:p>
          <a:p>
            <a:pPr lvl="1">
              <a:defRPr/>
            </a:pPr>
            <a:endParaRPr lang="en-US" dirty="0"/>
          </a:p>
        </p:txBody>
      </p:sp>
      <p:pic>
        <p:nvPicPr>
          <p:cNvPr id="44037" name="Picture 22" descr="InteractiveFig">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963" y="6418263"/>
            <a:ext cx="1130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Geometry of the Earth relative to the Solar System</a:t>
            </a:r>
          </a:p>
        </p:txBody>
      </p:sp>
      <p:sp>
        <p:nvSpPr>
          <p:cNvPr id="147459" name="Rectangle 3"/>
          <p:cNvSpPr>
            <a:spLocks noGrp="1" noChangeArrowheads="1"/>
          </p:cNvSpPr>
          <p:nvPr>
            <p:ph type="body" idx="1"/>
          </p:nvPr>
        </p:nvSpPr>
        <p:spPr>
          <a:xfrm>
            <a:off x="293688" y="1441450"/>
            <a:ext cx="8636000" cy="1143000"/>
          </a:xfrm>
        </p:spPr>
        <p:txBody>
          <a:bodyPr/>
          <a:lstStyle/>
          <a:p>
            <a:pPr>
              <a:defRPr/>
            </a:pPr>
            <a:r>
              <a:rPr lang="en-US" dirty="0">
                <a:latin typeface="Arial" charset="0"/>
                <a:ea typeface="ヒラギノ角ゴ Pro W3" charset="0"/>
                <a:cs typeface="ヒラギノ角ゴ Pro W3" charset="0"/>
              </a:rPr>
              <a:t>The Sun and all the planets except Pluto lie in a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plane</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called the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Ecliptic plane</a:t>
            </a:r>
            <a:r>
              <a:rPr lang="ja-JP" altLang="en-US" dirty="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pic>
        <p:nvPicPr>
          <p:cNvPr id="46083" name="Picture 1" descr="ss-orbits-3-inclKB-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695575"/>
            <a:ext cx="8180388"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198813" y="6127750"/>
            <a:ext cx="2359025" cy="338138"/>
          </a:xfrm>
          <a:prstGeom prst="rect">
            <a:avLst/>
          </a:prstGeom>
          <a:noFill/>
        </p:spPr>
        <p:txBody>
          <a:bodyPr wrap="none">
            <a:spAutoFit/>
          </a:bodyPr>
          <a:lstStyle/>
          <a:p>
            <a:pPr>
              <a:defRPr/>
            </a:pPr>
            <a:r>
              <a:rPr lang="en-US" sz="1600" b="0" dirty="0">
                <a:latin typeface="+mj-lt"/>
              </a:rPr>
              <a:t>Credit: O’Connell, U Va.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But Earth</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rotation axis is </a:t>
            </a:r>
            <a:r>
              <a:rPr lang="en-US" u="sng">
                <a:latin typeface="Arial" charset="0"/>
                <a:ea typeface="ヒラギノ角ゴ Pro W3" charset="0"/>
                <a:cs typeface="ヒラギノ角ゴ Pro W3" charset="0"/>
              </a:rPr>
              <a:t>not</a:t>
            </a:r>
            <a:r>
              <a:rPr lang="en-US">
                <a:latin typeface="Arial" charset="0"/>
                <a:ea typeface="ヒラギノ角ゴ Pro W3" charset="0"/>
                <a:cs typeface="ヒラギノ角ゴ Pro W3" charset="0"/>
              </a:rPr>
              <a:t> perpendicular to this plane</a:t>
            </a:r>
          </a:p>
        </p:txBody>
      </p:sp>
      <p:sp>
        <p:nvSpPr>
          <p:cNvPr id="148483" name="Rectangle 3"/>
          <p:cNvSpPr>
            <a:spLocks noGrp="1" noChangeArrowheads="1"/>
          </p:cNvSpPr>
          <p:nvPr>
            <p:ph type="body" idx="1"/>
          </p:nvPr>
        </p:nvSpPr>
        <p:spPr>
          <a:xfrm>
            <a:off x="304800" y="1600200"/>
            <a:ext cx="8597900" cy="876300"/>
          </a:xfrm>
        </p:spPr>
        <p:txBody>
          <a:bodyPr/>
          <a:lstStyle/>
          <a:p>
            <a:pPr>
              <a:spcBef>
                <a:spcPct val="30000"/>
              </a:spcBef>
              <a:spcAft>
                <a:spcPct val="0"/>
              </a:spcAft>
              <a:defRPr/>
            </a:pPr>
            <a:r>
              <a:rPr lang="en-US" sz="2400">
                <a:latin typeface="Arial" charset="0"/>
                <a:ea typeface="ヒラギノ角ゴ Pro W3" charset="0"/>
                <a:cs typeface="ヒラギノ角ゴ Pro W3" charset="0"/>
              </a:rPr>
              <a:t>Earth</a:t>
            </a:r>
            <a:r>
              <a:rPr lang="ja-JP" altLang="en-US" sz="2400">
                <a:latin typeface="Arial" charset="0"/>
                <a:ea typeface="ヒラギノ角ゴ Pro W3" charset="0"/>
                <a:cs typeface="ヒラギノ角ゴ Pro W3" charset="0"/>
              </a:rPr>
              <a:t>’</a:t>
            </a:r>
            <a:r>
              <a:rPr lang="en-US" sz="2400">
                <a:latin typeface="Arial" charset="0"/>
                <a:ea typeface="ヒラギノ角ゴ Pro W3" charset="0"/>
                <a:cs typeface="ヒラギノ角ゴ Pro W3" charset="0"/>
              </a:rPr>
              <a:t>s rotation axis is inclined at 23.5 degrees</a:t>
            </a:r>
          </a:p>
          <a:p>
            <a:pPr>
              <a:spcBef>
                <a:spcPct val="30000"/>
              </a:spcBef>
              <a:spcAft>
                <a:spcPct val="0"/>
              </a:spcAft>
              <a:defRPr/>
            </a:pPr>
            <a:r>
              <a:rPr lang="en-US" sz="2400">
                <a:latin typeface="Arial" charset="0"/>
                <a:ea typeface="ヒラギノ角ゴ Pro W3" charset="0"/>
                <a:cs typeface="ヒラギノ角ゴ Pro W3" charset="0"/>
              </a:rPr>
              <a:t>North rotational pole points to the North Star, Polaris</a:t>
            </a:r>
          </a:p>
        </p:txBody>
      </p:sp>
      <p:pic>
        <p:nvPicPr>
          <p:cNvPr id="4813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2719388"/>
            <a:ext cx="558800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5"/>
          <p:cNvSpPr txBox="1">
            <a:spLocks noChangeArrowheads="1"/>
          </p:cNvSpPr>
          <p:nvPr/>
        </p:nvSpPr>
        <p:spPr bwMode="auto">
          <a:xfrm>
            <a:off x="6116638" y="3503613"/>
            <a:ext cx="275431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b="0">
                <a:latin typeface="Helvetica" charset="0"/>
              </a:rPr>
              <a:t>Note that both rotation and motion around Sun are counter-clockwise, if you are looking from above the N pole</a:t>
            </a:r>
            <a:endParaRPr lang="en-US" b="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109538" y="496888"/>
            <a:ext cx="7772400" cy="457200"/>
          </a:xfrm>
        </p:spPr>
        <p:txBody>
          <a:bodyPr/>
          <a:lstStyle/>
          <a:p>
            <a:pPr>
              <a:defRPr/>
            </a:pPr>
            <a:r>
              <a:rPr lang="en-US" sz="2800" dirty="0">
                <a:latin typeface="Arial" charset="0"/>
                <a:ea typeface="ヒラギノ角ゴ Pro W3" charset="0"/>
                <a:cs typeface="ヒラギノ角ゴ Pro W3" charset="0"/>
              </a:rPr>
              <a:t>How is Earth moving in our solar system?</a:t>
            </a:r>
          </a:p>
        </p:txBody>
      </p:sp>
      <p:sp>
        <p:nvSpPr>
          <p:cNvPr id="361475" name="Rectangle 3"/>
          <p:cNvSpPr>
            <a:spLocks noGrp="1" noChangeArrowheads="1"/>
          </p:cNvSpPr>
          <p:nvPr>
            <p:ph type="body" idx="1"/>
          </p:nvPr>
        </p:nvSpPr>
        <p:spPr>
          <a:xfrm>
            <a:off x="5283200" y="1384300"/>
            <a:ext cx="3683000" cy="3949700"/>
          </a:xfrm>
        </p:spPr>
        <p:txBody>
          <a:bodyPr/>
          <a:lstStyle/>
          <a:p>
            <a:pPr marL="342900" indent="-342900">
              <a:defRPr/>
            </a:pPr>
            <a:r>
              <a:rPr lang="en-US" sz="2400" dirty="0">
                <a:latin typeface="Arial" charset="0"/>
                <a:ea typeface="ヒラギノ角ゴ Pro W3" charset="0"/>
                <a:cs typeface="ヒラギノ角ゴ Pro W3" charset="0"/>
              </a:rPr>
              <a:t>Contrary to our perception, we are not </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sitting still.</a:t>
            </a:r>
            <a:r>
              <a:rPr lang="ja-JP" altLang="en-US" sz="2400" dirty="0">
                <a:latin typeface="Arial" charset="0"/>
                <a:ea typeface="ヒラギノ角ゴ Pro W3" charset="0"/>
                <a:cs typeface="ヒラギノ角ゴ Pro W3" charset="0"/>
              </a:rPr>
              <a:t>”</a:t>
            </a:r>
            <a:endParaRPr lang="en-US" sz="2400" dirty="0">
              <a:latin typeface="Arial" charset="0"/>
              <a:ea typeface="ヒラギノ角ゴ Pro W3" charset="0"/>
              <a:cs typeface="ヒラギノ角ゴ Pro W3" charset="0"/>
            </a:endParaRPr>
          </a:p>
          <a:p>
            <a:pPr marL="342900" indent="-342900">
              <a:defRPr/>
            </a:pPr>
            <a:r>
              <a:rPr lang="en-US" sz="2400" dirty="0">
                <a:latin typeface="Arial" charset="0"/>
                <a:ea typeface="ヒラギノ角ゴ Pro W3" charset="0"/>
                <a:cs typeface="ヒラギノ角ゴ Pro W3" charset="0"/>
              </a:rPr>
              <a:t>We are moving with the Earth in several ways, and at surprisingly fast speeds…</a:t>
            </a:r>
            <a:endParaRPr lang="en-US" dirty="0">
              <a:latin typeface="Arial" charset="0"/>
              <a:ea typeface="ヒラギノ角ゴ Pro W3" charset="0"/>
              <a:cs typeface="ヒラギノ角ゴ Pro W3" charset="0"/>
            </a:endParaRPr>
          </a:p>
        </p:txBody>
      </p:sp>
      <p:sp>
        <p:nvSpPr>
          <p:cNvPr id="50179" name="Text Box 4"/>
          <p:cNvSpPr txBox="1">
            <a:spLocks noChangeArrowheads="1"/>
          </p:cNvSpPr>
          <p:nvPr/>
        </p:nvSpPr>
        <p:spPr bwMode="auto">
          <a:xfrm>
            <a:off x="5448300" y="5356225"/>
            <a:ext cx="3276600" cy="1196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eaLnBrk="1" hangingPunct="1"/>
            <a:r>
              <a:rPr lang="en-US" b="0">
                <a:solidFill>
                  <a:schemeClr val="tx2"/>
                </a:solidFill>
                <a:latin typeface="Arial Bold" charset="0"/>
              </a:rPr>
              <a:t>The Earth </a:t>
            </a:r>
            <a:r>
              <a:rPr lang="en-US">
                <a:solidFill>
                  <a:schemeClr val="tx2"/>
                </a:solidFill>
                <a:latin typeface="Arial Bold" charset="0"/>
              </a:rPr>
              <a:t>rotates</a:t>
            </a:r>
            <a:r>
              <a:rPr lang="en-US" b="0">
                <a:solidFill>
                  <a:schemeClr val="tx2"/>
                </a:solidFill>
                <a:latin typeface="Arial Bold" charset="0"/>
              </a:rPr>
              <a:t> around its axis once every day.</a:t>
            </a:r>
          </a:p>
        </p:txBody>
      </p:sp>
      <p:pic>
        <p:nvPicPr>
          <p:cNvPr id="361477" name="Picture 5" descr="01_12Figure"/>
          <p:cNvPicPr>
            <a:picLocks noChangeAspect="1" noChangeArrowheads="1"/>
          </p:cNvPicPr>
          <p:nvPr/>
        </p:nvPicPr>
        <p:blipFill>
          <a:blip r:embed="rId3"/>
          <a:srcRect b="2803"/>
          <a:stretch>
            <a:fillRect/>
          </a:stretch>
        </p:blipFill>
        <p:spPr bwMode="auto">
          <a:xfrm>
            <a:off x="423863" y="1987550"/>
            <a:ext cx="4592637" cy="3910013"/>
          </a:xfrm>
          <a:prstGeom prst="rect">
            <a:avLst/>
          </a:prstGeom>
          <a:noFill/>
          <a:effectLst>
            <a:outerShdw blurRad="63500" dist="35921" dir="2700000" algn="ctr" rotWithShape="0">
              <a:srgbClr val="000000">
                <a:alpha val="74998"/>
              </a:srgbClr>
            </a:outerShdw>
          </a:effec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342900" y="0"/>
            <a:ext cx="7162800" cy="1295400"/>
          </a:xfrm>
        </p:spPr>
        <p:txBody>
          <a:bodyPr/>
          <a:lstStyle/>
          <a:p>
            <a:pPr>
              <a:defRPr/>
            </a:pPr>
            <a:r>
              <a:rPr lang="en-US" sz="4000">
                <a:latin typeface="Arial" charset="0"/>
                <a:ea typeface="ヒラギノ角ゴ Pro W3" charset="0"/>
                <a:cs typeface="ヒラギノ角ゴ Pro W3" charset="0"/>
              </a:rPr>
              <a:t>The </a:t>
            </a:r>
            <a:r>
              <a:rPr lang="ja-JP" altLang="en-US" sz="4000">
                <a:latin typeface="Arial" charset="0"/>
                <a:ea typeface="ヒラギノ角ゴ Pro W3" charset="0"/>
                <a:cs typeface="ヒラギノ角ゴ Pro W3" charset="0"/>
              </a:rPr>
              <a:t>“</a:t>
            </a:r>
            <a:r>
              <a:rPr lang="en-US" sz="4000">
                <a:latin typeface="Arial" charset="0"/>
                <a:ea typeface="ヒラギノ角ゴ Pro W3" charset="0"/>
                <a:cs typeface="ヒラギノ角ゴ Pro W3" charset="0"/>
              </a:rPr>
              <a:t>Celestial Sphere</a:t>
            </a:r>
            <a:r>
              <a:rPr lang="ja-JP" altLang="en-US" sz="4000">
                <a:latin typeface="Arial" charset="0"/>
                <a:ea typeface="ヒラギノ角ゴ Pro W3" charset="0"/>
                <a:cs typeface="ヒラギノ角ゴ Pro W3" charset="0"/>
              </a:rPr>
              <a:t>”</a:t>
            </a:r>
            <a:endParaRPr lang="en-US" sz="3600">
              <a:solidFill>
                <a:schemeClr val="tx1"/>
              </a:solidFill>
              <a:latin typeface="Arial" charset="0"/>
              <a:ea typeface="ヒラギノ角ゴ Pro W3" charset="0"/>
              <a:cs typeface="ヒラギノ角ゴ Pro W3" charset="0"/>
            </a:endParaRPr>
          </a:p>
        </p:txBody>
      </p:sp>
      <p:sp>
        <p:nvSpPr>
          <p:cNvPr id="58371" name="Text Box 3"/>
          <p:cNvSpPr txBox="1">
            <a:spLocks noChangeArrowheads="1"/>
          </p:cNvSpPr>
          <p:nvPr/>
        </p:nvSpPr>
        <p:spPr bwMode="auto">
          <a:xfrm>
            <a:off x="5170488" y="1427163"/>
            <a:ext cx="3810000" cy="5262562"/>
          </a:xfrm>
          <a:prstGeom prst="rect">
            <a:avLst/>
          </a:prstGeom>
          <a:noFill/>
          <a:ln w="9525">
            <a:noFill/>
            <a:miter lim="800000"/>
            <a:headEnd/>
            <a:tailEnd/>
          </a:ln>
        </p:spPr>
        <p:txBody>
          <a:bodyPr>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defRPr/>
            </a:pPr>
            <a:r>
              <a:rPr lang="en-US" dirty="0" smtClean="0">
                <a:solidFill>
                  <a:schemeClr val="tx2"/>
                </a:solidFill>
                <a:effectLst>
                  <a:outerShdw blurRad="38100" dist="38100" dir="2700000" algn="tl">
                    <a:srgbClr val="000000"/>
                  </a:outerShdw>
                </a:effectLst>
                <a:latin typeface="Arial Bold" charset="0"/>
              </a:rPr>
              <a:t>Stars at different distances all </a:t>
            </a:r>
            <a:r>
              <a:rPr lang="en-US" u="sng" dirty="0" smtClean="0">
                <a:solidFill>
                  <a:schemeClr val="tx2"/>
                </a:solidFill>
                <a:effectLst>
                  <a:outerShdw blurRad="38100" dist="38100" dir="2700000" algn="tl">
                    <a:srgbClr val="000000"/>
                  </a:outerShdw>
                </a:effectLst>
                <a:latin typeface="Arial Bold" charset="0"/>
              </a:rPr>
              <a:t>appear </a:t>
            </a:r>
            <a:r>
              <a:rPr lang="en-US" dirty="0" smtClean="0">
                <a:solidFill>
                  <a:schemeClr val="tx2"/>
                </a:solidFill>
                <a:effectLst>
                  <a:outerShdw blurRad="38100" dist="38100" dir="2700000" algn="tl">
                    <a:srgbClr val="000000"/>
                  </a:outerShdw>
                </a:effectLst>
                <a:latin typeface="Arial Bold" charset="0"/>
              </a:rPr>
              <a:t>to lie on the </a:t>
            </a:r>
            <a:r>
              <a:rPr lang="ja-JP" altLang="en-US" dirty="0" smtClean="0">
                <a:solidFill>
                  <a:schemeClr val="tx2"/>
                </a:solidFill>
                <a:effectLst>
                  <a:outerShdw blurRad="38100" dist="38100" dir="2700000" algn="tl">
                    <a:srgbClr val="000000"/>
                  </a:outerShdw>
                </a:effectLst>
                <a:latin typeface="Arial Bold" charset="0"/>
              </a:rPr>
              <a:t>“</a:t>
            </a:r>
            <a:r>
              <a:rPr lang="en-US" dirty="0" smtClean="0">
                <a:solidFill>
                  <a:schemeClr val="tx2"/>
                </a:solidFill>
                <a:effectLst>
                  <a:outerShdw blurRad="38100" dist="38100" dir="2700000" algn="tl">
                    <a:srgbClr val="000000"/>
                  </a:outerShdw>
                </a:effectLst>
                <a:latin typeface="Arial Bold" charset="0"/>
              </a:rPr>
              <a:t>celestial sphere.</a:t>
            </a:r>
            <a:r>
              <a:rPr lang="ja-JP" altLang="en-US" dirty="0" smtClean="0">
                <a:solidFill>
                  <a:schemeClr val="tx2"/>
                </a:solidFill>
                <a:effectLst>
                  <a:outerShdw blurRad="38100" dist="38100" dir="2700000" algn="tl">
                    <a:srgbClr val="000000"/>
                  </a:outerShdw>
                </a:effectLst>
                <a:latin typeface="Arial Bold" charset="0"/>
              </a:rPr>
              <a:t>”</a:t>
            </a:r>
            <a:endParaRPr lang="en-US" dirty="0" smtClean="0">
              <a:solidFill>
                <a:schemeClr val="tx2"/>
              </a:solidFill>
              <a:effectLst>
                <a:outerShdw blurRad="38100" dist="38100" dir="2700000" algn="tl">
                  <a:srgbClr val="000000"/>
                </a:outerShdw>
              </a:effectLst>
              <a:latin typeface="Arial Bold" charset="0"/>
            </a:endParaRPr>
          </a:p>
          <a:p>
            <a:pPr algn="l">
              <a:defRPr/>
            </a:pPr>
            <a:endParaRPr lang="en-US" dirty="0" smtClean="0">
              <a:solidFill>
                <a:schemeClr val="tx2"/>
              </a:solidFill>
              <a:effectLst>
                <a:outerShdw blurRad="38100" dist="38100" dir="2700000" algn="tl">
                  <a:srgbClr val="000000"/>
                </a:outerShdw>
              </a:effectLst>
              <a:latin typeface="Arial Bold" charset="0"/>
            </a:endParaRPr>
          </a:p>
          <a:p>
            <a:pPr algn="l">
              <a:defRPr/>
            </a:pPr>
            <a:r>
              <a:rPr lang="en-US" i="1" dirty="0" smtClean="0">
                <a:solidFill>
                  <a:schemeClr val="tx2"/>
                </a:solidFill>
                <a:effectLst>
                  <a:outerShdw blurRad="38100" dist="38100" dir="2700000" algn="tl">
                    <a:srgbClr val="000000"/>
                  </a:outerShdw>
                </a:effectLst>
                <a:latin typeface="Arial Bold" charset="0"/>
              </a:rPr>
              <a:t>Ecliptic</a:t>
            </a:r>
            <a:r>
              <a:rPr lang="en-US" dirty="0" smtClean="0">
                <a:solidFill>
                  <a:schemeClr val="tx2"/>
                </a:solidFill>
                <a:effectLst>
                  <a:outerShdw blurRad="38100" dist="38100" dir="2700000" algn="tl">
                    <a:srgbClr val="000000"/>
                  </a:outerShdw>
                </a:effectLst>
                <a:latin typeface="Arial Bold" charset="0"/>
              </a:rPr>
              <a:t> is Sun</a:t>
            </a:r>
            <a:r>
              <a:rPr lang="ja-JP" altLang="en-US" dirty="0" smtClean="0">
                <a:solidFill>
                  <a:schemeClr val="tx2"/>
                </a:solidFill>
                <a:effectLst>
                  <a:outerShdw blurRad="38100" dist="38100" dir="2700000" algn="tl">
                    <a:srgbClr val="000000"/>
                  </a:outerShdw>
                </a:effectLst>
                <a:latin typeface="Arial Bold" charset="0"/>
              </a:rPr>
              <a:t>’</a:t>
            </a:r>
            <a:r>
              <a:rPr lang="en-US" dirty="0" smtClean="0">
                <a:solidFill>
                  <a:schemeClr val="tx2"/>
                </a:solidFill>
                <a:effectLst>
                  <a:outerShdw blurRad="38100" dist="38100" dir="2700000" algn="tl">
                    <a:srgbClr val="000000"/>
                  </a:outerShdw>
                </a:effectLst>
                <a:latin typeface="Arial Bold" charset="0"/>
              </a:rPr>
              <a:t>s apparent path through the celestial sphere. </a:t>
            </a:r>
          </a:p>
          <a:p>
            <a:pPr algn="l">
              <a:defRPr/>
            </a:pPr>
            <a:endParaRPr lang="en-US" dirty="0" smtClean="0">
              <a:solidFill>
                <a:schemeClr val="tx2"/>
              </a:solidFill>
              <a:effectLst>
                <a:outerShdw blurRad="38100" dist="38100" dir="2700000" algn="tl">
                  <a:srgbClr val="000000"/>
                </a:outerShdw>
              </a:effectLst>
              <a:latin typeface="Arial Bold" charset="0"/>
            </a:endParaRPr>
          </a:p>
          <a:p>
            <a:pPr algn="l">
              <a:defRPr/>
            </a:pPr>
            <a:r>
              <a:rPr lang="en-US" dirty="0" smtClean="0">
                <a:solidFill>
                  <a:schemeClr val="tx2"/>
                </a:solidFill>
                <a:effectLst>
                  <a:outerShdw blurRad="38100" dist="38100" dir="2700000" algn="tl">
                    <a:srgbClr val="000000"/>
                  </a:outerShdw>
                </a:effectLst>
                <a:latin typeface="Arial Bold" charset="0"/>
              </a:rPr>
              <a:t>Because our Solar System lies almost in a plane, planets follow paths along ecliptic as well.</a:t>
            </a:r>
          </a:p>
        </p:txBody>
      </p:sp>
      <p:pic>
        <p:nvPicPr>
          <p:cNvPr id="52227" name="Picture 4" descr="02_03Figure-Unanno"/>
          <p:cNvPicPr>
            <a:picLocks noChangeAspect="1" noChangeArrowheads="1"/>
          </p:cNvPicPr>
          <p:nvPr/>
        </p:nvPicPr>
        <p:blipFill>
          <a:blip r:embed="rId3">
            <a:extLst>
              <a:ext uri="{28A0092B-C50C-407E-A947-70E740481C1C}">
                <a14:useLocalDpi xmlns:a14="http://schemas.microsoft.com/office/drawing/2010/main" val="0"/>
              </a:ext>
            </a:extLst>
          </a:blip>
          <a:srcRect l="7936" r="4762" b="2290"/>
          <a:stretch>
            <a:fillRect/>
          </a:stretch>
        </p:blipFill>
        <p:spPr bwMode="auto">
          <a:xfrm>
            <a:off x="368300" y="1676400"/>
            <a:ext cx="4572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317500" y="381000"/>
            <a:ext cx="8305800" cy="762000"/>
          </a:xfrm>
        </p:spPr>
        <p:txBody>
          <a:bodyPr/>
          <a:lstStyle/>
          <a:p>
            <a:pPr>
              <a:defRPr/>
            </a:pPr>
            <a:r>
              <a:rPr lang="en-US">
                <a:latin typeface="Arial" charset="0"/>
                <a:ea typeface="ヒラギノ角ゴ Pro W3" charset="0"/>
                <a:cs typeface="ヒラギノ角ゴ Pro W3" charset="0"/>
              </a:rPr>
              <a:t>The Local Sky</a:t>
            </a:r>
            <a:endParaRPr lang="en-US" sz="2800">
              <a:solidFill>
                <a:schemeClr val="accent2"/>
              </a:solidFill>
              <a:latin typeface="Arial" charset="0"/>
              <a:ea typeface="ヒラギノ角ゴ Pro W3" charset="0"/>
              <a:cs typeface="ヒラギノ角ゴ Pro W3" charset="0"/>
            </a:endParaRPr>
          </a:p>
        </p:txBody>
      </p:sp>
      <p:sp>
        <p:nvSpPr>
          <p:cNvPr id="54274" name="Text Box 3"/>
          <p:cNvSpPr txBox="1">
            <a:spLocks noChangeArrowheads="1"/>
          </p:cNvSpPr>
          <p:nvPr/>
        </p:nvSpPr>
        <p:spPr bwMode="auto">
          <a:xfrm>
            <a:off x="5634038" y="1276350"/>
            <a:ext cx="3509962"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800">
                <a:solidFill>
                  <a:schemeClr val="tx2"/>
                </a:solidFill>
                <a:latin typeface="Arial Bold" charset="0"/>
              </a:rPr>
              <a:t>Zenith:  </a:t>
            </a:r>
            <a:r>
              <a:rPr lang="en-US" sz="2800" b="0">
                <a:solidFill>
                  <a:schemeClr val="tx2"/>
                </a:solidFill>
                <a:latin typeface="Arial Bold" charset="0"/>
              </a:rPr>
              <a:t>The point directly overhead</a:t>
            </a:r>
          </a:p>
          <a:p>
            <a:pPr algn="l"/>
            <a:endParaRPr lang="en-US" sz="2800" b="0">
              <a:solidFill>
                <a:schemeClr val="tx2"/>
              </a:solidFill>
              <a:latin typeface="Arial Bold" charset="0"/>
            </a:endParaRPr>
          </a:p>
          <a:p>
            <a:pPr algn="l"/>
            <a:r>
              <a:rPr lang="en-US" sz="2800">
                <a:solidFill>
                  <a:schemeClr val="tx2"/>
                </a:solidFill>
                <a:latin typeface="Arial Bold" charset="0"/>
              </a:rPr>
              <a:t>Horizon:  </a:t>
            </a:r>
            <a:r>
              <a:rPr lang="en-US" sz="2800" b="0">
                <a:solidFill>
                  <a:schemeClr val="tx2"/>
                </a:solidFill>
                <a:latin typeface="Arial Bold" charset="0"/>
              </a:rPr>
              <a:t>All points 90° away from zenith</a:t>
            </a:r>
          </a:p>
          <a:p>
            <a:pPr algn="l"/>
            <a:endParaRPr lang="en-US" sz="2800" b="0">
              <a:solidFill>
                <a:schemeClr val="tx2"/>
              </a:solidFill>
              <a:latin typeface="Arial Bold" charset="0"/>
            </a:endParaRPr>
          </a:p>
          <a:p>
            <a:pPr algn="l"/>
            <a:r>
              <a:rPr lang="en-US" sz="2800">
                <a:solidFill>
                  <a:schemeClr val="tx2"/>
                </a:solidFill>
                <a:latin typeface="Arial Bold" charset="0"/>
              </a:rPr>
              <a:t>Meridian:  </a:t>
            </a:r>
            <a:r>
              <a:rPr lang="en-US" sz="2800" b="0">
                <a:solidFill>
                  <a:schemeClr val="tx2"/>
                </a:solidFill>
                <a:latin typeface="Arial Bold" charset="0"/>
              </a:rPr>
              <a:t>Line passing through zenith and connecting N and S points on horizon</a:t>
            </a:r>
            <a:endParaRPr lang="en-US" sz="2800" b="0"/>
          </a:p>
        </p:txBody>
      </p:sp>
      <p:pic>
        <p:nvPicPr>
          <p:cNvPr id="54275" name="Picture 4" descr="02_06Figure"/>
          <p:cNvPicPr>
            <a:picLocks noChangeAspect="1" noChangeArrowheads="1"/>
          </p:cNvPicPr>
          <p:nvPr/>
        </p:nvPicPr>
        <p:blipFill>
          <a:blip r:embed="rId3">
            <a:extLst>
              <a:ext uri="{28A0092B-C50C-407E-A947-70E740481C1C}">
                <a14:useLocalDpi xmlns:a14="http://schemas.microsoft.com/office/drawing/2010/main" val="0"/>
              </a:ext>
            </a:extLst>
          </a:blip>
          <a:srcRect b="2910"/>
          <a:stretch>
            <a:fillRect/>
          </a:stretch>
        </p:blipFill>
        <p:spPr bwMode="auto">
          <a:xfrm>
            <a:off x="152400" y="1905000"/>
            <a:ext cx="5257800"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55588" y="106363"/>
            <a:ext cx="7162800" cy="1295400"/>
          </a:xfrm>
        </p:spPr>
        <p:txBody>
          <a:bodyPr/>
          <a:lstStyle/>
          <a:p>
            <a:pPr>
              <a:defRPr/>
            </a:pPr>
            <a:r>
              <a:rPr lang="en-US" dirty="0">
                <a:latin typeface="Arial" charset="0"/>
                <a:ea typeface="ヒラギノ角ゴ Pro W3" charset="0"/>
                <a:cs typeface="ヒラギノ角ゴ Pro W3" charset="0"/>
              </a:rPr>
              <a:t>Results of the tilt of Earth</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axis</a:t>
            </a:r>
          </a:p>
        </p:txBody>
      </p:sp>
      <p:sp>
        <p:nvSpPr>
          <p:cNvPr id="149507" name="Rectangle 3"/>
          <p:cNvSpPr>
            <a:spLocks noGrp="1" noChangeArrowheads="1"/>
          </p:cNvSpPr>
          <p:nvPr>
            <p:ph type="body" idx="1"/>
          </p:nvPr>
        </p:nvSpPr>
        <p:spPr>
          <a:xfrm>
            <a:off x="284163" y="1484313"/>
            <a:ext cx="8534400" cy="4876800"/>
          </a:xfrm>
        </p:spPr>
        <p:txBody>
          <a:bodyPr/>
          <a:lstStyle/>
          <a:p>
            <a:pPr>
              <a:spcAft>
                <a:spcPct val="0"/>
              </a:spcAft>
              <a:defRPr/>
            </a:pPr>
            <a:r>
              <a:rPr lang="en-US">
                <a:latin typeface="Arial" charset="0"/>
                <a:ea typeface="ヒラギノ角ゴ Pro W3" charset="0"/>
                <a:cs typeface="ヒラギノ角ゴ Pro W3" charset="0"/>
              </a:rPr>
              <a:t>Seasons</a:t>
            </a:r>
          </a:p>
          <a:p>
            <a:pPr>
              <a:spcAft>
                <a:spcPct val="0"/>
              </a:spcAft>
              <a:defRPr/>
            </a:pPr>
            <a:r>
              <a:rPr lang="en-US">
                <a:latin typeface="Arial" charset="0"/>
                <a:ea typeface="ヒラギノ角ゴ Pro W3" charset="0"/>
                <a:cs typeface="ヒラギノ角ゴ Pro W3" charset="0"/>
              </a:rPr>
              <a:t>Apparent motions of stars in sky</a:t>
            </a:r>
          </a:p>
          <a:p>
            <a:pPr lvl="1">
              <a:defRPr/>
            </a:pPr>
            <a:r>
              <a:rPr lang="en-US">
                <a:latin typeface="Arial" charset="0"/>
                <a:ea typeface="ヒラギノ角ゴ Pro W3" charset="0"/>
              </a:rPr>
              <a:t>and how these vary with where you are on the Earth</a:t>
            </a:r>
          </a:p>
          <a:p>
            <a:pPr>
              <a:spcAft>
                <a:spcPct val="0"/>
              </a:spcAft>
              <a:defRPr/>
            </a:pPr>
            <a:r>
              <a:rPr lang="en-US">
                <a:latin typeface="Arial" charset="0"/>
                <a:ea typeface="ヒラギノ角ゴ Pro W3" charset="0"/>
                <a:cs typeface="ヒラギノ角ゴ Pro W3" charset="0"/>
              </a:rPr>
              <a:t>Apparent paths of planets and Sun along the ecliptic</a:t>
            </a:r>
          </a:p>
          <a:p>
            <a:pPr>
              <a:spcAft>
                <a:spcPct val="0"/>
              </a:spcAft>
              <a:defRPr/>
            </a:pPr>
            <a:r>
              <a:rPr lang="en-US">
                <a:latin typeface="Arial" charset="0"/>
                <a:ea typeface="ヒラギノ角ゴ Pro W3" charset="0"/>
                <a:cs typeface="ヒラギノ角ゴ Pro W3" charset="0"/>
              </a:rPr>
              <a:t>Precession of the Earth</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axis</a:t>
            </a:r>
          </a:p>
          <a:p>
            <a:pPr lvl="1">
              <a:defRPr/>
            </a:pPr>
            <a:r>
              <a:rPr lang="en-US">
                <a:latin typeface="Arial" charset="0"/>
                <a:ea typeface="ヒラギノ角ゴ Pro W3" charset="0"/>
              </a:rPr>
              <a:t>in 15,000 AD, the </a:t>
            </a:r>
            <a:r>
              <a:rPr lang="ja-JP" altLang="en-US">
                <a:latin typeface="Arial" charset="0"/>
                <a:ea typeface="ヒラギノ角ゴ Pro W3" charset="0"/>
              </a:rPr>
              <a:t>“</a:t>
            </a:r>
            <a:r>
              <a:rPr lang="en-US">
                <a:latin typeface="Arial" charset="0"/>
                <a:ea typeface="ヒラギノ角ゴ Pro W3" charset="0"/>
              </a:rPr>
              <a:t>North Star</a:t>
            </a:r>
            <a:r>
              <a:rPr lang="ja-JP" altLang="en-US">
                <a:latin typeface="Arial" charset="0"/>
                <a:ea typeface="ヒラギノ角ゴ Pro W3" charset="0"/>
              </a:rPr>
              <a:t>”</a:t>
            </a:r>
            <a:r>
              <a:rPr lang="en-US">
                <a:latin typeface="Arial" charset="0"/>
                <a:ea typeface="ヒラギノ角ゴ Pro W3" charset="0"/>
              </a:rPr>
              <a:t> won</a:t>
            </a:r>
            <a:r>
              <a:rPr lang="ja-JP" altLang="en-US">
                <a:latin typeface="Arial" charset="0"/>
                <a:ea typeface="ヒラギノ角ゴ Pro W3" charset="0"/>
              </a:rPr>
              <a:t>’</a:t>
            </a:r>
            <a:r>
              <a:rPr lang="en-US">
                <a:latin typeface="Arial" charset="0"/>
                <a:ea typeface="ヒラギノ角ゴ Pro W3" charset="0"/>
              </a:rPr>
              <a:t>t be Polaris any more, it will be Vega (the brightest star in the Summer Triangle)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Seasons: Key concepts</a:t>
            </a:r>
          </a:p>
        </p:txBody>
      </p:sp>
      <p:sp>
        <p:nvSpPr>
          <p:cNvPr id="154627" name="Rectangle 3"/>
          <p:cNvSpPr>
            <a:spLocks noGrp="1" noChangeArrowheads="1"/>
          </p:cNvSpPr>
          <p:nvPr>
            <p:ph type="body" idx="1"/>
          </p:nvPr>
        </p:nvSpPr>
        <p:spPr>
          <a:xfrm>
            <a:off x="241300" y="1473200"/>
            <a:ext cx="8534400" cy="4876800"/>
          </a:xfrm>
        </p:spPr>
        <p:txBody>
          <a:bodyPr/>
          <a:lstStyle/>
          <a:p>
            <a:pPr>
              <a:lnSpc>
                <a:spcPct val="80000"/>
              </a:lnSpc>
              <a:defRPr/>
            </a:pPr>
            <a:r>
              <a:rPr lang="en-US">
                <a:latin typeface="Helvetica" charset="0"/>
                <a:ea typeface="ヒラギノ角ゴ Pro W3" charset="0"/>
                <a:cs typeface="ヒラギノ角ゴ Pro W3" charset="0"/>
              </a:rPr>
              <a:t>Earth's rotation axis is tilted with respect to its orbital plane</a:t>
            </a:r>
          </a:p>
          <a:p>
            <a:pPr>
              <a:lnSpc>
                <a:spcPct val="80000"/>
              </a:lnSpc>
              <a:defRPr/>
            </a:pPr>
            <a:r>
              <a:rPr lang="en-US">
                <a:latin typeface="Helvetica" charset="0"/>
                <a:ea typeface="ヒラギノ角ゴ Pro W3" charset="0"/>
                <a:cs typeface="ヒラギノ角ゴ Pro W3" charset="0"/>
              </a:rPr>
              <a:t>Tilt angle changes the angle of sunlight striking the Earth's surface</a:t>
            </a:r>
          </a:p>
          <a:p>
            <a:pPr>
              <a:lnSpc>
                <a:spcPct val="80000"/>
              </a:lnSpc>
              <a:defRPr/>
            </a:pPr>
            <a:r>
              <a:rPr lang="en-US">
                <a:latin typeface="Helvetica" charset="0"/>
                <a:ea typeface="ヒラギノ角ゴ Pro W3" charset="0"/>
                <a:cs typeface="ヒラギノ角ゴ Pro W3" charset="0"/>
              </a:rPr>
              <a:t>At a fixed location on the Earth, the angle of the sunlight varies with time</a:t>
            </a:r>
          </a:p>
          <a:p>
            <a:pPr>
              <a:lnSpc>
                <a:spcPct val="80000"/>
              </a:lnSpc>
              <a:defRPr/>
            </a:pPr>
            <a:r>
              <a:rPr lang="en-US">
                <a:latin typeface="Helvetica" charset="0"/>
                <a:ea typeface="ヒラギノ角ゴ Pro W3" charset="0"/>
                <a:cs typeface="ヒラギノ角ゴ Pro W3" charset="0"/>
              </a:rPr>
              <a:t>Seasons!</a:t>
            </a:r>
          </a:p>
          <a:p>
            <a:pPr>
              <a:lnSpc>
                <a:spcPct val="80000"/>
              </a:lnSpc>
              <a:defRPr/>
            </a:pPr>
            <a:r>
              <a:rPr lang="en-US">
                <a:latin typeface="Helvetica" charset="0"/>
                <a:ea typeface="ヒラギノ角ゴ Pro W3" charset="0"/>
                <a:cs typeface="ヒラギノ角ゴ Pro W3" charset="0"/>
              </a:rPr>
              <a:t>Other planets have different tilts, and thus different types of seasons</a:t>
            </a:r>
          </a:p>
          <a:p>
            <a:pPr>
              <a:lnSpc>
                <a:spcPct val="80000"/>
              </a:lnSpc>
              <a:buFontTx/>
              <a:buNone/>
              <a:defRPr/>
            </a:pPr>
            <a:endParaRPr lang="en-US" sz="2400">
              <a:latin typeface="Arial" charset="0"/>
              <a:ea typeface="ヒラギノ角ゴ Pro W3" charset="0"/>
              <a:cs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Seasons: summer is when your hemisphere is tipped toward Sun</a:t>
            </a:r>
          </a:p>
        </p:txBody>
      </p:sp>
      <p:sp>
        <p:nvSpPr>
          <p:cNvPr id="153603" name="Rectangle 3"/>
          <p:cNvSpPr>
            <a:spLocks noGrp="1" noChangeArrowheads="1"/>
          </p:cNvSpPr>
          <p:nvPr>
            <p:ph type="body" idx="1"/>
          </p:nvPr>
        </p:nvSpPr>
        <p:spPr/>
        <p:txBody>
          <a:bodyPr/>
          <a:lstStyle/>
          <a:p>
            <a:pPr>
              <a:defRPr/>
            </a:pPr>
            <a:endParaRPr lang="en-US">
              <a:ea typeface="+mn-ea"/>
              <a:cs typeface="+mn-cs"/>
            </a:endParaRPr>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b="4921"/>
          <a:stretch>
            <a:fillRect/>
          </a:stretch>
        </p:blipFill>
        <p:spPr bwMode="auto">
          <a:xfrm>
            <a:off x="247650" y="1452563"/>
            <a:ext cx="849312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Seasons: summer is when your hemisphere is tipped toward Sun</a:t>
            </a:r>
          </a:p>
        </p:txBody>
      </p:sp>
      <p:sp>
        <p:nvSpPr>
          <p:cNvPr id="151555" name="Rectangle 3"/>
          <p:cNvSpPr>
            <a:spLocks noGrp="1" noChangeArrowheads="1"/>
          </p:cNvSpPr>
          <p:nvPr>
            <p:ph type="body" idx="1"/>
          </p:nvPr>
        </p:nvSpPr>
        <p:spPr/>
        <p:txBody>
          <a:bodyPr/>
          <a:lstStyle/>
          <a:p>
            <a:pPr>
              <a:defRPr/>
            </a:pPr>
            <a:endParaRPr lang="en-US">
              <a:ea typeface="+mn-ea"/>
              <a:cs typeface="+mn-cs"/>
            </a:endParaRP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b="4921"/>
          <a:stretch>
            <a:fillRect/>
          </a:stretch>
        </p:blipFill>
        <p:spPr bwMode="auto">
          <a:xfrm>
            <a:off x="247650" y="1452563"/>
            <a:ext cx="8493125"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241300" y="1311275"/>
            <a:ext cx="8489950" cy="822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a:solidFill>
                  <a:schemeClr val="bg2"/>
                </a:solidFill>
                <a:latin typeface="Helvetica" charset="0"/>
              </a:rPr>
              <a:t>Note: Earth is </a:t>
            </a:r>
            <a:r>
              <a:rPr lang="en-US" u="sng">
                <a:solidFill>
                  <a:schemeClr val="bg2"/>
                </a:solidFill>
                <a:latin typeface="Helvetica" charset="0"/>
              </a:rPr>
              <a:t>closest</a:t>
            </a:r>
            <a:r>
              <a:rPr lang="en-US">
                <a:solidFill>
                  <a:schemeClr val="bg2"/>
                </a:solidFill>
                <a:latin typeface="Helvetica" charset="0"/>
              </a:rPr>
              <a:t> to Sun in January, farthest in July!</a:t>
            </a:r>
          </a:p>
          <a:p>
            <a:endParaRPr lang="en-US">
              <a:solidFill>
                <a:schemeClr val="bg2"/>
              </a:solidFill>
              <a:latin typeface="Helvetic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body" sz="half" idx="1"/>
          </p:nvPr>
        </p:nvSpPr>
        <p:spPr>
          <a:xfrm>
            <a:off x="76200" y="1447800"/>
            <a:ext cx="9067800" cy="1371600"/>
          </a:xfrm>
        </p:spPr>
        <p:txBody>
          <a:bodyPr/>
          <a:lstStyle/>
          <a:p>
            <a:pPr>
              <a:defRPr/>
            </a:pPr>
            <a:r>
              <a:rPr lang="en-US" sz="3200">
                <a:latin typeface="Helvetica" charset="0"/>
                <a:ea typeface="ヒラギノ角ゴ Pro W3" charset="0"/>
                <a:cs typeface="ヒラギノ角ゴ Pro W3" charset="0"/>
              </a:rPr>
              <a:t>A large, glowing ball of gas that generates heat and light through nuclear fusion</a:t>
            </a:r>
            <a:endParaRPr lang="en-US" sz="2400">
              <a:latin typeface="Helvetica" charset="0"/>
              <a:ea typeface="ヒラギノ角ゴ Pro W3" charset="0"/>
              <a:cs typeface="ヒラギノ角ゴ Pro W3" charset="0"/>
            </a:endParaRPr>
          </a:p>
        </p:txBody>
      </p:sp>
      <p:sp>
        <p:nvSpPr>
          <p:cNvPr id="205827" name="Rectangle 3"/>
          <p:cNvSpPr>
            <a:spLocks noGrp="1" noChangeArrowheads="1"/>
          </p:cNvSpPr>
          <p:nvPr>
            <p:ph type="title"/>
          </p:nvPr>
        </p:nvSpPr>
        <p:spPr>
          <a:xfrm>
            <a:off x="566738" y="307975"/>
            <a:ext cx="7772400" cy="990600"/>
          </a:xfrm>
        </p:spPr>
        <p:txBody>
          <a:bodyPr/>
          <a:lstStyle/>
          <a:p>
            <a:pPr>
              <a:defRPr/>
            </a:pPr>
            <a:r>
              <a:rPr lang="en-US" sz="4000">
                <a:latin typeface="Arial" charset="0"/>
                <a:ea typeface="ヒラギノ角ゴ Pro W3" charset="0"/>
                <a:cs typeface="ヒラギノ角ゴ Pro W3" charset="0"/>
              </a:rPr>
              <a:t>What is a Star?</a:t>
            </a:r>
            <a:endParaRPr lang="en-US" sz="2800">
              <a:latin typeface="Arial" charset="0"/>
              <a:ea typeface="ヒラギノ角ゴ Pro W3" charset="0"/>
              <a:cs typeface="ヒラギノ角ゴ Pro W3" charset="0"/>
            </a:endParaRPr>
          </a:p>
        </p:txBody>
      </p:sp>
      <p:pic>
        <p:nvPicPr>
          <p:cNvPr id="9219" name="Picture 4" descr="f1403"/>
          <p:cNvPicPr>
            <a:picLocks noChangeAspect="1" noChangeArrowheads="1"/>
          </p:cNvPicPr>
          <p:nvPr/>
        </p:nvPicPr>
        <p:blipFill>
          <a:blip r:embed="rId3">
            <a:extLst>
              <a:ext uri="{28A0092B-C50C-407E-A947-70E740481C1C}">
                <a14:useLocalDpi xmlns:a14="http://schemas.microsoft.com/office/drawing/2010/main" val="0"/>
              </a:ext>
            </a:extLst>
          </a:blip>
          <a:srcRect l="21631" t="3281" r="20601" b="6560"/>
          <a:stretch>
            <a:fillRect/>
          </a:stretch>
        </p:blipFill>
        <p:spPr bwMode="auto">
          <a:xfrm>
            <a:off x="1260475" y="2708275"/>
            <a:ext cx="3810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5"/>
          <p:cNvSpPr txBox="1">
            <a:spLocks noChangeArrowheads="1"/>
          </p:cNvSpPr>
          <p:nvPr/>
        </p:nvSpPr>
        <p:spPr bwMode="auto">
          <a:xfrm>
            <a:off x="5524500" y="2917825"/>
            <a:ext cx="3300413"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7663" indent="-347663">
              <a:defRPr sz="2400" b="1">
                <a:solidFill>
                  <a:schemeClr val="tx1"/>
                </a:solidFill>
                <a:latin typeface="Times" charset="0"/>
                <a:ea typeface="ヒラギノ角ゴ Pro W3" charset="0"/>
                <a:cs typeface="ヒラギノ角ゴ Pro W3" charset="0"/>
              </a:defRPr>
            </a:lvl1pPr>
            <a:lvl2pPr marL="739775" indent="-277813">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buFontTx/>
              <a:buChar char="•"/>
            </a:pPr>
            <a:r>
              <a:rPr lang="en-US">
                <a:latin typeface="Helvetica" charset="0"/>
              </a:rPr>
              <a:t>Nuclear Fusion:</a:t>
            </a:r>
          </a:p>
          <a:p>
            <a:pPr lvl="1" algn="l">
              <a:buFontTx/>
              <a:buChar char="–"/>
            </a:pPr>
            <a:r>
              <a:rPr lang="en-US">
                <a:latin typeface="Helvetica" charset="0"/>
              </a:rPr>
              <a:t> Energy generation mechanism in which two light atoms join together (fuse) to form a heavier atom</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a:xfrm>
            <a:off x="279400" y="355600"/>
            <a:ext cx="7772400" cy="914400"/>
          </a:xfrm>
        </p:spPr>
        <p:txBody>
          <a:bodyPr/>
          <a:lstStyle/>
          <a:p>
            <a:pPr>
              <a:defRPr/>
            </a:pPr>
            <a:r>
              <a:rPr lang="en-US">
                <a:latin typeface="Arial" charset="0"/>
                <a:ea typeface="ヒラギノ角ゴ Pro W3" charset="0"/>
                <a:cs typeface="ヒラギノ角ゴ Pro W3" charset="0"/>
              </a:rPr>
              <a:t>What causes the seasons, cont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a:t>
            </a:r>
          </a:p>
        </p:txBody>
      </p:sp>
      <p:sp>
        <p:nvSpPr>
          <p:cNvPr id="70659" name="Text Box 3"/>
          <p:cNvSpPr txBox="1">
            <a:spLocks noChangeArrowheads="1"/>
          </p:cNvSpPr>
          <p:nvPr/>
        </p:nvSpPr>
        <p:spPr bwMode="auto">
          <a:xfrm>
            <a:off x="5851525" y="2293938"/>
            <a:ext cx="3073400" cy="1938337"/>
          </a:xfrm>
          <a:prstGeom prst="rect">
            <a:avLst/>
          </a:prstGeom>
          <a:noFill/>
          <a:ln w="9525">
            <a:noFill/>
            <a:miter lim="800000"/>
            <a:headEnd/>
            <a:tailEnd/>
          </a:ln>
        </p:spPr>
        <p:txBody>
          <a:bodyPr>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eaLnBrk="1" hangingPunct="1">
              <a:defRPr/>
            </a:pPr>
            <a:r>
              <a:rPr lang="en-US" smtClean="0">
                <a:solidFill>
                  <a:schemeClr val="tx2"/>
                </a:solidFill>
                <a:effectLst>
                  <a:outerShdw blurRad="38100" dist="38100" dir="2700000" algn="tl">
                    <a:srgbClr val="000000"/>
                  </a:outerShdw>
                </a:effectLst>
                <a:latin typeface="Arial Bold" charset="0"/>
              </a:rPr>
              <a:t>Tilt of Earth</a:t>
            </a:r>
            <a:r>
              <a:rPr lang="ja-JP" altLang="en-US" smtClean="0">
                <a:solidFill>
                  <a:schemeClr val="tx2"/>
                </a:solidFill>
                <a:effectLst>
                  <a:outerShdw blurRad="38100" dist="38100" dir="2700000" algn="tl">
                    <a:srgbClr val="000000"/>
                  </a:outerShdw>
                </a:effectLst>
                <a:latin typeface="Arial Bold" charset="0"/>
              </a:rPr>
              <a:t>’</a:t>
            </a:r>
            <a:r>
              <a:rPr lang="en-US" smtClean="0">
                <a:solidFill>
                  <a:schemeClr val="tx2"/>
                </a:solidFill>
                <a:effectLst>
                  <a:outerShdw blurRad="38100" dist="38100" dir="2700000" algn="tl">
                    <a:srgbClr val="000000"/>
                  </a:outerShdw>
                </a:effectLst>
                <a:latin typeface="Arial Bold" charset="0"/>
              </a:rPr>
              <a:t>s axis causes sunlight to be spread out differently in summer and winter</a:t>
            </a:r>
          </a:p>
        </p:txBody>
      </p:sp>
      <p:pic>
        <p:nvPicPr>
          <p:cNvPr id="64515" name="Picture 6"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435100"/>
            <a:ext cx="52705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Forward or Next 5">
            <a:hlinkClick r:id="rId4" action="ppaction://hlinkfile" highlightClick="1"/>
          </p:cNvPr>
          <p:cNvSpPr/>
          <p:nvPr/>
        </p:nvSpPr>
        <p:spPr bwMode="auto">
          <a:xfrm>
            <a:off x="6275388" y="5815013"/>
            <a:ext cx="2074862" cy="630237"/>
          </a:xfrm>
          <a:prstGeom prst="actionButtonForwardNext">
            <a:avLst/>
          </a:prstGeom>
          <a:noFill/>
          <a:ln w="9525" cap="flat" cmpd="sng" algn="ctr">
            <a:noFill/>
            <a:prstDash val="solid"/>
            <a:round/>
            <a:headEnd type="none" w="med" len="med"/>
            <a:tailEnd type="none" w="med" len="med"/>
          </a:ln>
          <a:effectLst/>
        </p:spPr>
        <p:txBody>
          <a:bodyPr/>
          <a:lstStyle/>
          <a:p>
            <a:pPr>
              <a:defRPr/>
            </a:pPr>
            <a:r>
              <a:rPr lang="en-US">
                <a:effectLst>
                  <a:outerShdw blurRad="38100" dist="38100" dir="2700000" algn="tl">
                    <a:srgbClr val="000000"/>
                  </a:outerShdw>
                </a:effectLst>
                <a:latin typeface="Arial" charset="0"/>
              </a:rPr>
              <a:t>Click here</a:t>
            </a:r>
          </a:p>
        </p:txBody>
      </p:sp>
      <p:sp>
        <p:nvSpPr>
          <p:cNvPr id="64517" name="Action Button: Forward or Next 7">
            <a:hlinkClick r:id="rId5" action="ppaction://hlinkfile" highlightClick="1"/>
          </p:cNvPr>
          <p:cNvSpPr>
            <a:spLocks noChangeArrowheads="1"/>
          </p:cNvSpPr>
          <p:nvPr/>
        </p:nvSpPr>
        <p:spPr bwMode="auto">
          <a:xfrm>
            <a:off x="6710363" y="4814888"/>
            <a:ext cx="1041400" cy="1042987"/>
          </a:xfrm>
          <a:prstGeom prst="actionButtonForwardNex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87338" y="0"/>
            <a:ext cx="7162800" cy="1295400"/>
          </a:xfrm>
        </p:spPr>
        <p:txBody>
          <a:bodyPr/>
          <a:lstStyle/>
          <a:p>
            <a:pPr>
              <a:defRPr/>
            </a:pPr>
            <a:r>
              <a:rPr lang="en-US" sz="2800" dirty="0">
                <a:latin typeface="Arial" charset="0"/>
                <a:ea typeface="ヒラギノ角ゴ Pro W3" charset="0"/>
                <a:cs typeface="ヒラギノ角ゴ Pro W3" charset="0"/>
              </a:rPr>
              <a:t>Most extreme seasons in Solar System: </a:t>
            </a:r>
            <a:r>
              <a:rPr lang="en-US" sz="2800" dirty="0" smtClean="0">
                <a:latin typeface="Arial" charset="0"/>
                <a:ea typeface="ヒラギノ角ゴ Pro W3" charset="0"/>
                <a:cs typeface="ヒラギノ角ゴ Pro W3" charset="0"/>
              </a:rPr>
              <a:t>Uranus has a 42</a:t>
            </a:r>
            <a:r>
              <a:rPr lang="en-US" sz="2800" dirty="0">
                <a:latin typeface="Arial" charset="0"/>
                <a:ea typeface="ヒラギノ角ゴ Pro W3" charset="0"/>
                <a:cs typeface="ヒラギノ角ゴ Pro W3" charset="0"/>
              </a:rPr>
              <a:t>-year summer!</a:t>
            </a:r>
          </a:p>
        </p:txBody>
      </p:sp>
      <p:sp>
        <p:nvSpPr>
          <p:cNvPr id="155651" name="Rectangle 3"/>
          <p:cNvSpPr>
            <a:spLocks noGrp="1" noChangeArrowheads="1"/>
          </p:cNvSpPr>
          <p:nvPr>
            <p:ph type="body" idx="1"/>
          </p:nvPr>
        </p:nvSpPr>
        <p:spPr>
          <a:xfrm>
            <a:off x="220663" y="1397000"/>
            <a:ext cx="4251325" cy="5207000"/>
          </a:xfrm>
        </p:spPr>
        <p:txBody>
          <a:bodyPr/>
          <a:lstStyle/>
          <a:p>
            <a:pPr>
              <a:lnSpc>
                <a:spcPct val="90000"/>
              </a:lnSpc>
              <a:defRPr/>
            </a:pPr>
            <a:r>
              <a:rPr lang="en-US" sz="2400" dirty="0">
                <a:latin typeface="Arial" charset="0"/>
                <a:ea typeface="ヒラギノ角ゴ Pro W3" charset="0"/>
                <a:cs typeface="ヒラギノ角ゴ Pro W3" charset="0"/>
              </a:rPr>
              <a:t>Uranus is tipped on its side:</a:t>
            </a:r>
          </a:p>
          <a:p>
            <a:pPr lvl="1">
              <a:lnSpc>
                <a:spcPct val="90000"/>
              </a:lnSpc>
              <a:defRPr/>
            </a:pPr>
            <a:r>
              <a:rPr lang="en-US" sz="2000" dirty="0">
                <a:latin typeface="Arial" charset="0"/>
                <a:ea typeface="ヒラギノ角ゴ Pro W3" charset="0"/>
              </a:rPr>
              <a:t>Rotation axis lies almost in  its orbital plane</a:t>
            </a:r>
          </a:p>
          <a:p>
            <a:pPr>
              <a:lnSpc>
                <a:spcPct val="90000"/>
              </a:lnSpc>
              <a:defRPr/>
            </a:pPr>
            <a:r>
              <a:rPr lang="en-US" sz="2400" dirty="0">
                <a:latin typeface="Arial" charset="0"/>
                <a:ea typeface="ヒラギノ角ゴ Pro W3" charset="0"/>
                <a:cs typeface="ヒラギノ角ゴ Pro W3" charset="0"/>
              </a:rPr>
              <a:t>Uranus takes 84 Earth-years to go around the Sun</a:t>
            </a:r>
          </a:p>
          <a:p>
            <a:pPr>
              <a:lnSpc>
                <a:spcPct val="90000"/>
              </a:lnSpc>
              <a:defRPr/>
            </a:pPr>
            <a:r>
              <a:rPr lang="en-US" sz="2400" dirty="0">
                <a:latin typeface="Arial" charset="0"/>
                <a:ea typeface="ヒラギノ角ゴ Pro W3" charset="0"/>
                <a:cs typeface="ヒラギノ角ゴ Pro W3" charset="0"/>
              </a:rPr>
              <a:t>So the North polar regions of Uranus have summer (in this case, continuous sunlight) for 42 Earth-years!</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1960563"/>
            <a:ext cx="4383087"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Line 5"/>
          <p:cNvSpPr>
            <a:spLocks noChangeShapeType="1"/>
          </p:cNvSpPr>
          <p:nvPr/>
        </p:nvSpPr>
        <p:spPr bwMode="auto">
          <a:xfrm>
            <a:off x="4757738" y="3606800"/>
            <a:ext cx="4386262" cy="0"/>
          </a:xfrm>
          <a:prstGeom prst="line">
            <a:avLst/>
          </a:prstGeom>
          <a:noFill/>
          <a:ln w="38100">
            <a:solidFill>
              <a:srgbClr val="FEFF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5" name="Rectangle 6"/>
          <p:cNvSpPr>
            <a:spLocks noChangeArrowheads="1"/>
          </p:cNvSpPr>
          <p:nvPr/>
        </p:nvSpPr>
        <p:spPr bwMode="auto">
          <a:xfrm>
            <a:off x="8415338" y="3640138"/>
            <a:ext cx="693737" cy="3730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566" name="Line 7"/>
          <p:cNvSpPr>
            <a:spLocks noChangeShapeType="1"/>
          </p:cNvSpPr>
          <p:nvPr/>
        </p:nvSpPr>
        <p:spPr bwMode="auto">
          <a:xfrm flipH="1" flipV="1">
            <a:off x="6672263" y="3810000"/>
            <a:ext cx="777875" cy="2201863"/>
          </a:xfrm>
          <a:prstGeom prst="line">
            <a:avLst/>
          </a:prstGeom>
          <a:noFill/>
          <a:ln w="38100">
            <a:solidFill>
              <a:srgbClr val="00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7" name="Text Box 8"/>
          <p:cNvSpPr txBox="1">
            <a:spLocks noChangeArrowheads="1"/>
          </p:cNvSpPr>
          <p:nvPr/>
        </p:nvSpPr>
        <p:spPr bwMode="auto">
          <a:xfrm>
            <a:off x="5767388" y="5940425"/>
            <a:ext cx="26336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2800">
                <a:solidFill>
                  <a:srgbClr val="00FFFF"/>
                </a:solidFill>
                <a:latin typeface="Helvetica" charset="0"/>
              </a:rPr>
              <a:t>rotational pole</a:t>
            </a:r>
          </a:p>
        </p:txBody>
      </p:sp>
      <p:sp>
        <p:nvSpPr>
          <p:cNvPr id="66568" name="Line 9"/>
          <p:cNvSpPr>
            <a:spLocks noChangeShapeType="1"/>
          </p:cNvSpPr>
          <p:nvPr/>
        </p:nvSpPr>
        <p:spPr bwMode="auto">
          <a:xfrm flipH="1">
            <a:off x="5214938" y="1592263"/>
            <a:ext cx="796925" cy="1912937"/>
          </a:xfrm>
          <a:prstGeom prst="line">
            <a:avLst/>
          </a:prstGeom>
          <a:noFill/>
          <a:ln w="28575">
            <a:solidFill>
              <a:srgbClr val="FEFF0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69" name="Text Box 10"/>
          <p:cNvSpPr txBox="1">
            <a:spLocks noChangeArrowheads="1"/>
          </p:cNvSpPr>
          <p:nvPr/>
        </p:nvSpPr>
        <p:spPr bwMode="auto">
          <a:xfrm>
            <a:off x="4727575" y="1398588"/>
            <a:ext cx="4806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spcBef>
                <a:spcPct val="50000"/>
              </a:spcBef>
            </a:pPr>
            <a:r>
              <a:rPr lang="en-US" sz="2800">
                <a:solidFill>
                  <a:srgbClr val="FEFF0A"/>
                </a:solidFill>
                <a:latin typeface="Helvetica" charset="0"/>
              </a:rPr>
              <a:t>orbital plane</a:t>
            </a:r>
            <a:endParaRPr lang="en-US"/>
          </a:p>
        </p:txBody>
      </p:sp>
      <p:sp>
        <p:nvSpPr>
          <p:cNvPr id="66570" name="Text Box 11"/>
          <p:cNvSpPr txBox="1">
            <a:spLocks noChangeArrowheads="1"/>
          </p:cNvSpPr>
          <p:nvPr/>
        </p:nvSpPr>
        <p:spPr bwMode="auto">
          <a:xfrm>
            <a:off x="4816475" y="4678363"/>
            <a:ext cx="123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a:solidFill>
                  <a:schemeClr val="tx2"/>
                </a:solidFill>
                <a:latin typeface="Helvetica" charset="0"/>
              </a:rPr>
              <a:t>Uranus</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67939" name="Rectangle 3"/>
          <p:cNvSpPr>
            <a:spLocks noGrp="1" noChangeArrowheads="1"/>
          </p:cNvSpPr>
          <p:nvPr>
            <p:ph type="body" idx="1"/>
          </p:nvPr>
        </p:nvSpPr>
        <p:spPr/>
        <p:txBody>
          <a:bodyPr/>
          <a:lstStyle/>
          <a:p>
            <a:pPr>
              <a:lnSpc>
                <a:spcPct val="90000"/>
              </a:lnSpc>
              <a:buFontTx/>
              <a:buNone/>
              <a:defRPr/>
            </a:pPr>
            <a:r>
              <a:rPr lang="en-US" sz="2400" dirty="0">
                <a:latin typeface="Arial" charset="0"/>
                <a:ea typeface="ヒラギノ角ゴ Pro W3" charset="0"/>
                <a:cs typeface="ヒラギノ角ゴ Pro W3" charset="0"/>
              </a:rPr>
              <a:t>I will pose a question on next slide.</a:t>
            </a:r>
          </a:p>
          <a:p>
            <a:pPr>
              <a:lnSpc>
                <a:spcPct val="90000"/>
              </a:lnSpc>
              <a:buFontTx/>
              <a:buNone/>
              <a:defRPr/>
            </a:pPr>
            <a:r>
              <a:rPr lang="en-US" sz="2400" dirty="0">
                <a:latin typeface="Arial" charset="0"/>
                <a:ea typeface="ヒラギノ角ゴ Pro W3" charset="0"/>
                <a:cs typeface="ヒラギノ角ゴ Pro W3" charset="0"/>
              </a:rPr>
              <a:t>First, each of you will have one minute to think about the answer (three multiple choices).  This is not a trick question: think conceptually.</a:t>
            </a:r>
          </a:p>
          <a:p>
            <a:pPr>
              <a:lnSpc>
                <a:spcPct val="90000"/>
              </a:lnSpc>
              <a:buFontTx/>
              <a:buNone/>
              <a:defRPr/>
            </a:pPr>
            <a:r>
              <a:rPr lang="en-US" sz="2400" dirty="0">
                <a:latin typeface="Arial" charset="0"/>
                <a:ea typeface="ヒラギノ角ゴ Pro W3" charset="0"/>
                <a:cs typeface="ヒラギノ角ゴ Pro W3" charset="0"/>
              </a:rPr>
              <a:t>Then, break into groups of 2 or 3 </a:t>
            </a:r>
          </a:p>
          <a:p>
            <a:pPr>
              <a:lnSpc>
                <a:spcPct val="90000"/>
              </a:lnSpc>
              <a:buFontTx/>
              <a:buNone/>
              <a:defRPr/>
            </a:pPr>
            <a:r>
              <a:rPr lang="en-US" sz="2400" dirty="0">
                <a:latin typeface="Arial" charset="0"/>
                <a:ea typeface="ヒラギノ角ゴ Pro W3" charset="0"/>
                <a:cs typeface="ヒラギノ角ゴ Pro W3" charset="0"/>
              </a:rPr>
              <a:t>	You will have two minutes to convince your neighbors of the best answer.  Discuss!</a:t>
            </a:r>
          </a:p>
          <a:p>
            <a:pPr>
              <a:lnSpc>
                <a:spcPct val="90000"/>
              </a:lnSpc>
              <a:buFontTx/>
              <a:buNone/>
              <a:defRPr/>
            </a:pPr>
            <a:r>
              <a:rPr lang="en-US" sz="2400" dirty="0">
                <a:latin typeface="Arial" charset="0"/>
                <a:ea typeface="ヒラギノ角ゴ Pro W3" charset="0"/>
                <a:cs typeface="ヒラギノ角ゴ Pro W3" charset="0"/>
              </a:rPr>
              <a:t>I will then ask for a show of hands for the three multiple choices, and we will discuss the 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68963" name="Rectangle 3"/>
          <p:cNvSpPr>
            <a:spLocks noGrp="1" noChangeArrowheads="1"/>
          </p:cNvSpPr>
          <p:nvPr>
            <p:ph type="body" idx="1"/>
          </p:nvPr>
        </p:nvSpPr>
        <p:spPr/>
        <p:txBody>
          <a:bodyPr/>
          <a:lstStyle/>
          <a:p>
            <a:pPr>
              <a:spcBef>
                <a:spcPts val="1752"/>
              </a:spcBef>
              <a:buFontTx/>
              <a:buNone/>
              <a:defRPr/>
            </a:pPr>
            <a:r>
              <a:rPr lang="en-US" sz="2400" dirty="0">
                <a:latin typeface="+mj-lt"/>
                <a:ea typeface="ヒラギノ角ゴ Pro W3" charset="0"/>
                <a:cs typeface="ヒラギノ角ゴ Pro W3" charset="0"/>
              </a:rPr>
              <a:t>You are having an argument with a friend about what causes Earth</a:t>
            </a:r>
            <a:r>
              <a:rPr lang="ja-JP" altLang="en-US" sz="2400" dirty="0">
                <a:latin typeface="+mj-lt"/>
                <a:ea typeface="ヒラギノ角ゴ Pro W3" charset="0"/>
                <a:cs typeface="ヒラギノ角ゴ Pro W3" charset="0"/>
              </a:rPr>
              <a:t>’</a:t>
            </a:r>
            <a:r>
              <a:rPr lang="en-US" sz="2400" dirty="0">
                <a:latin typeface="+mj-lt"/>
                <a:ea typeface="ヒラギノ角ゴ Pro W3" charset="0"/>
                <a:cs typeface="ヒラギノ角ゴ Pro W3" charset="0"/>
              </a:rPr>
              <a:t>s seasons.  Your friend insists the difference between summer and winter is that the Earth is closer to the Sun in </a:t>
            </a:r>
            <a:r>
              <a:rPr lang="en-US" sz="2400" dirty="0" smtClean="0">
                <a:latin typeface="+mj-lt"/>
                <a:ea typeface="ヒラギノ角ゴ Pro W3" charset="0"/>
                <a:cs typeface="ヒラギノ角ゴ Pro W3" charset="0"/>
              </a:rPr>
              <a:t>summer.  </a:t>
            </a:r>
            <a:r>
              <a:rPr lang="en-US" sz="2400" dirty="0">
                <a:latin typeface="+mj-lt"/>
                <a:ea typeface="ヒラギノ角ゴ Pro W3" charset="0"/>
                <a:cs typeface="ヒラギノ角ゴ Pro W3" charset="0"/>
              </a:rPr>
              <a:t>Which of the following is the best fact you can use to convince your friend that his/her explanation must be wrong?  Why?</a:t>
            </a:r>
          </a:p>
          <a:p>
            <a:pPr>
              <a:spcBef>
                <a:spcPts val="1752"/>
              </a:spcBef>
              <a:spcAft>
                <a:spcPct val="0"/>
              </a:spcAft>
              <a:buFontTx/>
              <a:buNone/>
              <a:defRPr/>
            </a:pPr>
            <a:r>
              <a:rPr lang="en-US" sz="2400" dirty="0">
                <a:latin typeface="+mj-lt"/>
                <a:ea typeface="ヒラギノ角ゴ Pro W3" charset="0"/>
                <a:cs typeface="ヒラギノ角ゴ Pro W3" charset="0"/>
              </a:rPr>
              <a:t>a) days are shorter in winter than in summer</a:t>
            </a:r>
          </a:p>
          <a:p>
            <a:pPr>
              <a:spcBef>
                <a:spcPts val="1752"/>
              </a:spcBef>
              <a:spcAft>
                <a:spcPct val="0"/>
              </a:spcAft>
              <a:buFontTx/>
              <a:buNone/>
              <a:defRPr/>
            </a:pPr>
            <a:r>
              <a:rPr lang="en-US" sz="2400" dirty="0">
                <a:latin typeface="+mj-lt"/>
                <a:ea typeface="ヒラギノ角ゴ Pro W3" charset="0"/>
                <a:cs typeface="ヒラギノ角ゴ Pro W3" charset="0"/>
              </a:rPr>
              <a:t>b) if you are above the Arctic Circle in winter, there is a long period of time when the sun never rises</a:t>
            </a:r>
          </a:p>
          <a:p>
            <a:pPr>
              <a:spcBef>
                <a:spcPts val="1752"/>
              </a:spcBef>
              <a:spcAft>
                <a:spcPct val="0"/>
              </a:spcAft>
              <a:buFontTx/>
              <a:buNone/>
              <a:defRPr/>
            </a:pPr>
            <a:r>
              <a:rPr lang="en-US" sz="2400" dirty="0">
                <a:latin typeface="+mj-lt"/>
                <a:ea typeface="ヒラギノ角ゴ Pro W3" charset="0"/>
                <a:cs typeface="ヒラギノ角ゴ Pro W3" charset="0"/>
              </a:rPr>
              <a:t>c) when it is winter in the Northern Hemisphere, it is summer in the Southern Hemisphere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68963" name="Rectangle 3"/>
          <p:cNvSpPr>
            <a:spLocks noGrp="1" noChangeArrowheads="1"/>
          </p:cNvSpPr>
          <p:nvPr>
            <p:ph type="body" idx="1"/>
          </p:nvPr>
        </p:nvSpPr>
        <p:spPr/>
        <p:txBody>
          <a:bodyPr/>
          <a:lstStyle/>
          <a:p>
            <a:pPr>
              <a:spcBef>
                <a:spcPts val="1752"/>
              </a:spcBef>
              <a:buFontTx/>
              <a:buNone/>
              <a:defRPr/>
            </a:pPr>
            <a:r>
              <a:rPr lang="en-US" sz="2400" dirty="0">
                <a:latin typeface="+mj-lt"/>
                <a:ea typeface="ヒラギノ角ゴ Pro W3" charset="0"/>
                <a:cs typeface="ヒラギノ角ゴ Pro W3" charset="0"/>
              </a:rPr>
              <a:t>You are having an argument with a friend about what causes Earth</a:t>
            </a:r>
            <a:r>
              <a:rPr lang="ja-JP" altLang="en-US" sz="2400" dirty="0">
                <a:latin typeface="+mj-lt"/>
                <a:ea typeface="ヒラギノ角ゴ Pro W3" charset="0"/>
                <a:cs typeface="ヒラギノ角ゴ Pro W3" charset="0"/>
              </a:rPr>
              <a:t>’</a:t>
            </a:r>
            <a:r>
              <a:rPr lang="en-US" sz="2400" dirty="0">
                <a:latin typeface="+mj-lt"/>
                <a:ea typeface="ヒラギノ角ゴ Pro W3" charset="0"/>
                <a:cs typeface="ヒラギノ角ゴ Pro W3" charset="0"/>
              </a:rPr>
              <a:t>s seasons.  Your friend insists the difference between summer and winter is that the Earth is closer to the Sun in </a:t>
            </a:r>
            <a:r>
              <a:rPr lang="en-US" sz="2400" dirty="0" smtClean="0">
                <a:latin typeface="+mj-lt"/>
                <a:ea typeface="ヒラギノ角ゴ Pro W3" charset="0"/>
                <a:cs typeface="ヒラギノ角ゴ Pro W3" charset="0"/>
              </a:rPr>
              <a:t>summer.  </a:t>
            </a:r>
            <a:r>
              <a:rPr lang="en-US" sz="2400" dirty="0">
                <a:latin typeface="+mj-lt"/>
                <a:ea typeface="ヒラギノ角ゴ Pro W3" charset="0"/>
                <a:cs typeface="ヒラギノ角ゴ Pro W3" charset="0"/>
              </a:rPr>
              <a:t>Which of the following is the best fact you can use to convince your friend that his/her explanation must be wrong?  Why?</a:t>
            </a:r>
          </a:p>
          <a:p>
            <a:pPr>
              <a:spcBef>
                <a:spcPts val="1752"/>
              </a:spcBef>
              <a:spcAft>
                <a:spcPct val="0"/>
              </a:spcAft>
              <a:buFontTx/>
              <a:buNone/>
              <a:defRPr/>
            </a:pPr>
            <a:r>
              <a:rPr lang="en-US" sz="2400" dirty="0">
                <a:latin typeface="+mj-lt"/>
                <a:ea typeface="ヒラギノ角ゴ Pro W3" charset="0"/>
                <a:cs typeface="ヒラギノ角ゴ Pro W3" charset="0"/>
              </a:rPr>
              <a:t>a) days are shorter in winter than in summer</a:t>
            </a:r>
          </a:p>
          <a:p>
            <a:pPr>
              <a:spcBef>
                <a:spcPts val="1752"/>
              </a:spcBef>
              <a:spcAft>
                <a:spcPct val="0"/>
              </a:spcAft>
              <a:buFontTx/>
              <a:buNone/>
              <a:defRPr/>
            </a:pPr>
            <a:r>
              <a:rPr lang="en-US" sz="2400" dirty="0">
                <a:latin typeface="+mj-lt"/>
                <a:ea typeface="ヒラギノ角ゴ Pro W3" charset="0"/>
                <a:cs typeface="ヒラギノ角ゴ Pro W3" charset="0"/>
              </a:rPr>
              <a:t>b) if you are above the Arctic Circle in winter, there is a long period of time when the sun never rises</a:t>
            </a:r>
          </a:p>
          <a:p>
            <a:pPr>
              <a:spcBef>
                <a:spcPts val="1752"/>
              </a:spcBef>
              <a:spcAft>
                <a:spcPct val="0"/>
              </a:spcAft>
              <a:buFontTx/>
              <a:buNone/>
              <a:defRPr/>
            </a:pPr>
            <a:r>
              <a:rPr lang="en-US" sz="2400" dirty="0">
                <a:latin typeface="+mj-lt"/>
                <a:ea typeface="ヒラギノ角ゴ Pro W3" charset="0"/>
                <a:cs typeface="ヒラギノ角ゴ Pro W3" charset="0"/>
              </a:rPr>
              <a:t>c) </a:t>
            </a:r>
            <a:r>
              <a:rPr lang="en-US" sz="2400" dirty="0">
                <a:solidFill>
                  <a:srgbClr val="00FFFF"/>
                </a:solidFill>
                <a:latin typeface="+mj-lt"/>
                <a:ea typeface="ヒラギノ角ゴ Pro W3" charset="0"/>
                <a:cs typeface="ヒラギノ角ゴ Pro W3" charset="0"/>
              </a:rPr>
              <a:t>when it is winter in the Northern Hemisphere, it is summer in the Southern Hemisphere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393700" y="76200"/>
            <a:ext cx="6629400" cy="1143000"/>
          </a:xfrm>
        </p:spPr>
        <p:txBody>
          <a:bodyPr/>
          <a:lstStyle/>
          <a:p>
            <a:pPr>
              <a:defRPr/>
            </a:pPr>
            <a:r>
              <a:rPr lang="en-US">
                <a:latin typeface="Arial" charset="0"/>
                <a:ea typeface="ヒラギノ角ゴ Pro W3" charset="0"/>
                <a:cs typeface="ヒラギノ角ゴ Pro W3" charset="0"/>
              </a:rPr>
              <a:t>What does the universe look like from Earth?</a:t>
            </a:r>
            <a:endParaRPr lang="en-US">
              <a:solidFill>
                <a:schemeClr val="accent2"/>
              </a:solidFill>
              <a:latin typeface="Arial" charset="0"/>
              <a:ea typeface="ヒラギノ角ゴ Pro W3" charset="0"/>
              <a:cs typeface="ヒラギノ角ゴ Pro W3" charset="0"/>
            </a:endParaRPr>
          </a:p>
        </p:txBody>
      </p:sp>
      <p:sp>
        <p:nvSpPr>
          <p:cNvPr id="78851" name="Text Box 3"/>
          <p:cNvSpPr txBox="1">
            <a:spLocks noChangeArrowheads="1"/>
          </p:cNvSpPr>
          <p:nvPr/>
        </p:nvSpPr>
        <p:spPr bwMode="auto">
          <a:xfrm>
            <a:off x="254000" y="1473200"/>
            <a:ext cx="3505200" cy="4832093"/>
          </a:xfrm>
          <a:prstGeom prst="rect">
            <a:avLst/>
          </a:prstGeom>
          <a:noFill/>
          <a:ln w="9525">
            <a:noFill/>
            <a:miter lim="800000"/>
            <a:headEnd/>
            <a:tailEnd/>
          </a:ln>
        </p:spPr>
        <p:txBody>
          <a:bodyPr>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defRPr/>
            </a:pPr>
            <a:r>
              <a:rPr lang="en-US" sz="2800" dirty="0" smtClean="0">
                <a:solidFill>
                  <a:schemeClr val="tx2"/>
                </a:solidFill>
                <a:effectLst>
                  <a:outerShdw blurRad="38100" dist="38100" dir="2700000" algn="tl">
                    <a:srgbClr val="000000"/>
                  </a:outerShdw>
                </a:effectLst>
                <a:latin typeface="Arial Bold" charset="0"/>
              </a:rPr>
              <a:t>With the naked eye, we can see more than 2,000 stars as well as the Milky Way (the plane of our Galaxy). </a:t>
            </a:r>
          </a:p>
          <a:p>
            <a:pPr algn="l">
              <a:defRPr/>
            </a:pPr>
            <a:endParaRPr lang="en-US" sz="2800" dirty="0" smtClean="0">
              <a:solidFill>
                <a:schemeClr val="tx2"/>
              </a:solidFill>
              <a:effectLst>
                <a:outerShdw blurRad="38100" dist="38100" dir="2700000" algn="tl">
                  <a:srgbClr val="000000"/>
                </a:outerShdw>
              </a:effectLst>
              <a:latin typeface="Arial Bold" charset="0"/>
            </a:endParaRPr>
          </a:p>
          <a:p>
            <a:pPr algn="l">
              <a:defRPr/>
            </a:pPr>
            <a:r>
              <a:rPr lang="en-US" sz="2800" dirty="0" smtClean="0">
                <a:solidFill>
                  <a:schemeClr val="tx2"/>
                </a:solidFill>
                <a:effectLst>
                  <a:outerShdw blurRad="38100" dist="38100" dir="2700000" algn="tl">
                    <a:srgbClr val="000000"/>
                  </a:outerShdw>
                </a:effectLst>
                <a:latin typeface="Arial Bold" charset="0"/>
              </a:rPr>
              <a:t>All the stars we see with our naked eyes are in our own Galaxy</a:t>
            </a:r>
            <a:endParaRPr lang="en-US" sz="3200" dirty="0" smtClean="0">
              <a:solidFill>
                <a:schemeClr val="tx2"/>
              </a:solidFill>
              <a:effectLst>
                <a:outerShdw blurRad="38100" dist="38100" dir="2700000" algn="tl">
                  <a:srgbClr val="000000"/>
                </a:outerShdw>
              </a:effectLst>
              <a:latin typeface="Arial Bold" charset="0"/>
            </a:endParaRPr>
          </a:p>
        </p:txBody>
      </p:sp>
      <p:pic>
        <p:nvPicPr>
          <p:cNvPr id="74755" name="Picture 4" descr="02_01Figure-P"/>
          <p:cNvPicPr>
            <a:picLocks noChangeAspect="1" noChangeArrowheads="1"/>
          </p:cNvPicPr>
          <p:nvPr/>
        </p:nvPicPr>
        <p:blipFill>
          <a:blip r:embed="rId3">
            <a:extLst>
              <a:ext uri="{28A0092B-C50C-407E-A947-70E740481C1C}">
                <a14:useLocalDpi xmlns:a14="http://schemas.microsoft.com/office/drawing/2010/main" val="0"/>
              </a:ext>
            </a:extLst>
          </a:blip>
          <a:srcRect b="2531"/>
          <a:stretch>
            <a:fillRect/>
          </a:stretch>
        </p:blipFill>
        <p:spPr bwMode="auto">
          <a:xfrm>
            <a:off x="4038600" y="1600200"/>
            <a:ext cx="4800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78" name="Rectangle 14"/>
          <p:cNvSpPr>
            <a:spLocks noGrp="1" noChangeArrowheads="1"/>
          </p:cNvSpPr>
          <p:nvPr>
            <p:ph type="title"/>
          </p:nvPr>
        </p:nvSpPr>
        <p:spPr/>
        <p:txBody>
          <a:bodyPr/>
          <a:lstStyle/>
          <a:p>
            <a:r>
              <a:rPr lang="en-US" sz="2800" dirty="0" smtClean="0"/>
              <a:t>With a telescope, we can see distant galaxies in long time exposures</a:t>
            </a:r>
            <a:endParaRPr lang="en-US" sz="2800" dirty="0"/>
          </a:p>
        </p:txBody>
      </p:sp>
      <p:pic>
        <p:nvPicPr>
          <p:cNvPr id="6" name="Picture 1036" descr="ch_opene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583" y="1605590"/>
            <a:ext cx="6480705" cy="412952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087967" y="5778499"/>
            <a:ext cx="6087533" cy="1079501"/>
          </a:xfrm>
        </p:spPr>
        <p:txBody>
          <a:bodyPr/>
          <a:lstStyle/>
          <a:p>
            <a:pPr marL="0" indent="0" algn="ctr">
              <a:buNone/>
            </a:pPr>
            <a:r>
              <a:rPr lang="en-US" dirty="0" smtClean="0"/>
              <a:t>Hubble Space Telescope</a:t>
            </a:r>
            <a:endParaRPr lang="en-US" dirty="0"/>
          </a:p>
        </p:txBody>
      </p:sp>
    </p:spTree>
    <p:extLst>
      <p:ext uri="{BB962C8B-B14F-4D97-AF65-F5344CB8AC3E}">
        <p14:creationId xmlns:p14="http://schemas.microsoft.com/office/powerpoint/2010/main" val="1345922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304800" y="228600"/>
            <a:ext cx="7772400" cy="1143000"/>
          </a:xfrm>
        </p:spPr>
        <p:txBody>
          <a:bodyPr/>
          <a:lstStyle/>
          <a:p>
            <a:pPr>
              <a:defRPr/>
            </a:pPr>
            <a:r>
              <a:rPr lang="en-US" sz="3600">
                <a:latin typeface="Arial" charset="0"/>
                <a:ea typeface="ヒラギノ角ゴ Pro W3" charset="0"/>
                <a:cs typeface="ヒラギノ角ゴ Pro W3" charset="0"/>
              </a:rPr>
              <a:t>Constellations</a:t>
            </a:r>
            <a:endParaRPr lang="en-US">
              <a:solidFill>
                <a:schemeClr val="accent2"/>
              </a:solidFill>
              <a:latin typeface="Arial" charset="0"/>
              <a:ea typeface="ヒラギノ角ゴ Pro W3" charset="0"/>
              <a:cs typeface="ヒラギノ角ゴ Pro W3" charset="0"/>
            </a:endParaRPr>
          </a:p>
        </p:txBody>
      </p:sp>
      <p:sp>
        <p:nvSpPr>
          <p:cNvPr id="80899" name="Text Box 3"/>
          <p:cNvSpPr txBox="1">
            <a:spLocks noChangeArrowheads="1"/>
          </p:cNvSpPr>
          <p:nvPr/>
        </p:nvSpPr>
        <p:spPr bwMode="auto">
          <a:xfrm>
            <a:off x="228600" y="1752600"/>
            <a:ext cx="3581400" cy="5016500"/>
          </a:xfrm>
          <a:prstGeom prst="rect">
            <a:avLst/>
          </a:prstGeom>
          <a:noFill/>
          <a:ln w="9525">
            <a:noFill/>
            <a:miter lim="800000"/>
            <a:headEnd/>
            <a:tailEnd/>
          </a:ln>
        </p:spPr>
        <p:txBody>
          <a:bodyPr>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defRPr/>
            </a:pPr>
            <a:r>
              <a:rPr lang="en-US" smtClean="0">
                <a:effectLst>
                  <a:outerShdw blurRad="38100" dist="38100" dir="2700000" algn="tl">
                    <a:srgbClr val="000000"/>
                  </a:outerShdw>
                </a:effectLst>
                <a:latin typeface="Arial Bold" charset="0"/>
              </a:rPr>
              <a:t>A constellation is a </a:t>
            </a:r>
            <a:r>
              <a:rPr lang="en-US" i="1" smtClean="0">
                <a:effectLst>
                  <a:outerShdw blurRad="38100" dist="38100" dir="2700000" algn="tl">
                    <a:srgbClr val="000000"/>
                  </a:outerShdw>
                </a:effectLst>
                <a:latin typeface="Arial Bold" charset="0"/>
              </a:rPr>
              <a:t>region</a:t>
            </a:r>
            <a:r>
              <a:rPr lang="en-US" smtClean="0">
                <a:effectLst>
                  <a:outerShdw blurRad="38100" dist="38100" dir="2700000" algn="tl">
                    <a:srgbClr val="000000"/>
                  </a:outerShdw>
                </a:effectLst>
                <a:latin typeface="Arial Bold" charset="0"/>
              </a:rPr>
              <a:t> of the sky. </a:t>
            </a:r>
          </a:p>
          <a:p>
            <a:pPr algn="l">
              <a:defRPr/>
            </a:pPr>
            <a:endParaRPr lang="en-US" smtClean="0">
              <a:effectLst>
                <a:outerShdw blurRad="38100" dist="38100" dir="2700000" algn="tl">
                  <a:srgbClr val="000000"/>
                </a:outerShdw>
              </a:effectLst>
              <a:latin typeface="Arial Bold" charset="0"/>
            </a:endParaRPr>
          </a:p>
          <a:p>
            <a:pPr algn="l">
              <a:defRPr/>
            </a:pPr>
            <a:r>
              <a:rPr lang="en-US" smtClean="0">
                <a:effectLst>
                  <a:outerShdw blurRad="38100" dist="38100" dir="2700000" algn="tl">
                    <a:srgbClr val="000000"/>
                  </a:outerShdw>
                </a:effectLst>
                <a:latin typeface="Arial Bold" charset="0"/>
              </a:rPr>
              <a:t>In our Western Civilization, 88 constellations fill the entire sky.</a:t>
            </a:r>
          </a:p>
          <a:p>
            <a:pPr algn="l">
              <a:defRPr/>
            </a:pPr>
            <a:endParaRPr lang="en-US" smtClean="0">
              <a:effectLst>
                <a:outerShdw blurRad="38100" dist="38100" dir="2700000" algn="tl">
                  <a:srgbClr val="000000"/>
                </a:outerShdw>
              </a:effectLst>
              <a:latin typeface="Arial Bold" charset="0"/>
            </a:endParaRPr>
          </a:p>
          <a:p>
            <a:pPr algn="l">
              <a:defRPr/>
            </a:pPr>
            <a:r>
              <a:rPr lang="en-US" smtClean="0">
                <a:effectLst>
                  <a:outerShdw blurRad="38100" dist="38100" dir="2700000" algn="tl">
                    <a:srgbClr val="000000"/>
                  </a:outerShdw>
                </a:effectLst>
                <a:latin typeface="Arial Bold" charset="0"/>
              </a:rPr>
              <a:t>Different cultures have invented different constellations for themselves.</a:t>
            </a:r>
            <a:endParaRPr lang="en-US" sz="3200" smtClean="0">
              <a:effectLst>
                <a:outerShdw blurRad="38100" dist="38100" dir="2700000" algn="tl">
                  <a:srgbClr val="000000"/>
                </a:outerShdw>
              </a:effectLst>
              <a:latin typeface="Arial Bold" charset="0"/>
            </a:endParaRPr>
          </a:p>
          <a:p>
            <a:pPr algn="l">
              <a:buFontTx/>
              <a:buChar char="•"/>
              <a:defRPr/>
            </a:pPr>
            <a:endParaRPr lang="en-US" sz="3200" b="0" smtClean="0">
              <a:latin typeface="Arial Bold" charset="0"/>
            </a:endParaRPr>
          </a:p>
        </p:txBody>
      </p:sp>
      <p:pic>
        <p:nvPicPr>
          <p:cNvPr id="76803" name="Picture 5" descr="02_02Figure"/>
          <p:cNvPicPr>
            <a:picLocks noChangeAspect="1" noChangeArrowheads="1"/>
          </p:cNvPicPr>
          <p:nvPr/>
        </p:nvPicPr>
        <p:blipFill>
          <a:blip r:embed="rId3">
            <a:extLst>
              <a:ext uri="{28A0092B-C50C-407E-A947-70E740481C1C}">
                <a14:useLocalDpi xmlns:a14="http://schemas.microsoft.com/office/drawing/2010/main" val="0"/>
              </a:ext>
            </a:extLst>
          </a:blip>
          <a:srcRect b="3166"/>
          <a:stretch>
            <a:fillRect/>
          </a:stretch>
        </p:blipFill>
        <p:spPr bwMode="auto">
          <a:xfrm>
            <a:off x="3970338" y="1606550"/>
            <a:ext cx="4957762"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241300" y="0"/>
            <a:ext cx="7162800" cy="1295400"/>
          </a:xfrm>
        </p:spPr>
        <p:txBody>
          <a:bodyPr/>
          <a:lstStyle/>
          <a:p>
            <a:pPr>
              <a:defRPr/>
            </a:pPr>
            <a:r>
              <a:rPr lang="en-US" sz="2800">
                <a:latin typeface="Arial" charset="0"/>
                <a:ea typeface="ヒラギノ角ゴ Pro W3" charset="0"/>
                <a:cs typeface="ヒラギノ角ゴ Pro W3" charset="0"/>
              </a:rPr>
              <a:t>Nightly motion of stars is straight up and down if you are at the equator</a:t>
            </a:r>
            <a:endParaRPr lang="en-US">
              <a:latin typeface="Arial" charset="0"/>
              <a:ea typeface="ヒラギノ角ゴ Pro W3" charset="0"/>
              <a:cs typeface="ヒラギノ角ゴ Pro W3" charset="0"/>
            </a:endParaRPr>
          </a:p>
        </p:txBody>
      </p:sp>
      <p:sp>
        <p:nvSpPr>
          <p:cNvPr id="326659" name="Rectangle 3"/>
          <p:cNvSpPr>
            <a:spLocks noGrp="1" noChangeArrowheads="1"/>
          </p:cNvSpPr>
          <p:nvPr>
            <p:ph type="body" idx="1"/>
          </p:nvPr>
        </p:nvSpPr>
        <p:spPr/>
        <p:txBody>
          <a:bodyPr/>
          <a:lstStyle/>
          <a:p>
            <a:pPr>
              <a:defRPr/>
            </a:pPr>
            <a:endParaRPr lang="en-US">
              <a:ea typeface="+mn-ea"/>
              <a:cs typeface="+mn-cs"/>
            </a:endParaRPr>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b="5966"/>
          <a:stretch>
            <a:fillRect/>
          </a:stretch>
        </p:blipFill>
        <p:spPr bwMode="auto">
          <a:xfrm>
            <a:off x="122238" y="1655763"/>
            <a:ext cx="8878887"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19100" y="0"/>
            <a:ext cx="6977063" cy="1295400"/>
          </a:xfrm>
        </p:spPr>
        <p:txBody>
          <a:bodyPr/>
          <a:lstStyle/>
          <a:p>
            <a:pPr>
              <a:defRPr/>
            </a:pPr>
            <a:r>
              <a:rPr lang="en-US" sz="2800">
                <a:latin typeface="Arial" charset="0"/>
                <a:ea typeface="ヒラギノ角ゴ Pro W3" charset="0"/>
                <a:cs typeface="ヒラギノ角ゴ Pro W3" charset="0"/>
              </a:rPr>
              <a:t>Nightly motion of stars is straight up and down if you are at the equator</a:t>
            </a:r>
          </a:p>
        </p:txBody>
      </p:sp>
      <p:sp>
        <p:nvSpPr>
          <p:cNvPr id="80898" name="Text Box 5"/>
          <p:cNvSpPr txBox="1">
            <a:spLocks noChangeArrowheads="1"/>
          </p:cNvSpPr>
          <p:nvPr/>
        </p:nvSpPr>
        <p:spPr bwMode="auto">
          <a:xfrm>
            <a:off x="1706563" y="6335713"/>
            <a:ext cx="471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2000" b="0">
                <a:latin typeface="Helvetica" charset="0"/>
              </a:rPr>
              <a:t>© Richard Pogge, Ohio State University.</a:t>
            </a:r>
          </a:p>
        </p:txBody>
      </p:sp>
      <p:pic>
        <p:nvPicPr>
          <p:cNvPr id="3" name="quitomotion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5500" y="1458456"/>
            <a:ext cx="7249584" cy="471852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87350" y="277813"/>
            <a:ext cx="7772400" cy="1143000"/>
          </a:xfrm>
        </p:spPr>
        <p:txBody>
          <a:bodyPr/>
          <a:lstStyle/>
          <a:p>
            <a:pPr>
              <a:defRPr/>
            </a:pPr>
            <a:r>
              <a:rPr lang="en-US" sz="3600">
                <a:latin typeface="Arial" charset="0"/>
                <a:ea typeface="ヒラギノ角ゴ Pro W3" charset="0"/>
                <a:cs typeface="ヒラギノ角ゴ Pro W3" charset="0"/>
              </a:rPr>
              <a:t>1.  Planet: Intuitive Definition</a:t>
            </a:r>
            <a:endParaRPr lang="en-US" sz="2800">
              <a:latin typeface="Arial" charset="0"/>
              <a:ea typeface="ヒラギノ角ゴ Pro W3" charset="0"/>
              <a:cs typeface="ヒラギノ角ゴ Pro W3" charset="0"/>
            </a:endParaRPr>
          </a:p>
        </p:txBody>
      </p:sp>
      <p:sp>
        <p:nvSpPr>
          <p:cNvPr id="207875" name="Rectangle 3"/>
          <p:cNvSpPr>
            <a:spLocks noGrp="1" noChangeArrowheads="1"/>
          </p:cNvSpPr>
          <p:nvPr>
            <p:ph type="body" sz="half" idx="3"/>
          </p:nvPr>
        </p:nvSpPr>
        <p:spPr>
          <a:xfrm>
            <a:off x="417513" y="4953000"/>
            <a:ext cx="8458200" cy="1752600"/>
          </a:xfrm>
        </p:spPr>
        <p:txBody>
          <a:bodyPr/>
          <a:lstStyle/>
          <a:p>
            <a:pPr>
              <a:spcBef>
                <a:spcPct val="65000"/>
              </a:spcBef>
              <a:spcAft>
                <a:spcPct val="0"/>
              </a:spcAft>
              <a:buFont typeface="Times" charset="0"/>
              <a:buChar char="•"/>
              <a:defRPr/>
            </a:pPr>
            <a:r>
              <a:rPr lang="en-US" sz="2400">
                <a:latin typeface="Helvetica" charset="0"/>
                <a:ea typeface="ヒラギノ角ゴ Pro W3" charset="0"/>
                <a:cs typeface="ヒラギノ角ゴ Pro W3" charset="0"/>
              </a:rPr>
              <a:t>A moderately large object that orbits a star.</a:t>
            </a:r>
          </a:p>
          <a:p>
            <a:pPr>
              <a:spcBef>
                <a:spcPct val="65000"/>
              </a:spcBef>
              <a:spcAft>
                <a:spcPct val="0"/>
              </a:spcAft>
              <a:buFont typeface="Times" charset="0"/>
              <a:buChar char="•"/>
              <a:defRPr/>
            </a:pPr>
            <a:r>
              <a:rPr lang="en-US" sz="2400">
                <a:latin typeface="Helvetica" charset="0"/>
                <a:ea typeface="ヒラギノ角ゴ Pro W3" charset="0"/>
                <a:cs typeface="ヒラギノ角ゴ Pro W3" charset="0"/>
              </a:rPr>
              <a:t>It shines mostly by reflected light from its parent star.  </a:t>
            </a:r>
          </a:p>
        </p:txBody>
      </p:sp>
      <p:pic>
        <p:nvPicPr>
          <p:cNvPr id="11267" name="Picture 4" descr="mars_cerbe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29289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neptu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6"/>
          <p:cNvSpPr txBox="1">
            <a:spLocks noChangeArrowheads="1"/>
          </p:cNvSpPr>
          <p:nvPr/>
        </p:nvSpPr>
        <p:spPr bwMode="auto">
          <a:xfrm>
            <a:off x="1066800" y="41100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Mars</a:t>
            </a:r>
          </a:p>
        </p:txBody>
      </p:sp>
      <p:sp>
        <p:nvSpPr>
          <p:cNvPr id="11270" name="Text Box 7"/>
          <p:cNvSpPr txBox="1">
            <a:spLocks noChangeArrowheads="1"/>
          </p:cNvSpPr>
          <p:nvPr/>
        </p:nvSpPr>
        <p:spPr bwMode="auto">
          <a:xfrm>
            <a:off x="4953000" y="4186238"/>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Neptune</a:t>
            </a:r>
            <a:endParaRPr lang="en-US" sz="1800" b="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a:xfrm>
            <a:off x="292100" y="0"/>
            <a:ext cx="7162800" cy="1295400"/>
          </a:xfrm>
        </p:spPr>
        <p:txBody>
          <a:bodyPr/>
          <a:lstStyle/>
          <a:p>
            <a:pPr>
              <a:defRPr/>
            </a:pPr>
            <a:r>
              <a:rPr lang="en-US" dirty="0">
                <a:latin typeface="Arial" charset="0"/>
                <a:ea typeface="ヒラギノ角ゴ Pro W3" charset="0"/>
                <a:cs typeface="ヒラギノ角ゴ Pro W3" charset="0"/>
              </a:rPr>
              <a:t>Nightly motion of stars is horizontal if </a:t>
            </a:r>
            <a:r>
              <a:rPr lang="en-US" dirty="0" smtClean="0">
                <a:latin typeface="Arial" charset="0"/>
                <a:ea typeface="ヒラギノ角ゴ Pro W3" charset="0"/>
                <a:cs typeface="ヒラギノ角ゴ Pro W3" charset="0"/>
              </a:rPr>
              <a:t>you are </a:t>
            </a:r>
            <a:r>
              <a:rPr lang="en-US" dirty="0">
                <a:latin typeface="Arial" charset="0"/>
                <a:ea typeface="ヒラギノ角ゴ Pro W3" charset="0"/>
                <a:cs typeface="ヒラギノ角ゴ Pro W3" charset="0"/>
              </a:rPr>
              <a:t>at the North Pole</a:t>
            </a:r>
          </a:p>
        </p:txBody>
      </p:sp>
      <p:sp>
        <p:nvSpPr>
          <p:cNvPr id="328707" name="Rectangle 3"/>
          <p:cNvSpPr>
            <a:spLocks noGrp="1" noChangeArrowheads="1"/>
          </p:cNvSpPr>
          <p:nvPr>
            <p:ph type="body" idx="1"/>
          </p:nvPr>
        </p:nvSpPr>
        <p:spPr/>
        <p:txBody>
          <a:bodyPr/>
          <a:lstStyle/>
          <a:p>
            <a:pPr>
              <a:defRPr/>
            </a:pPr>
            <a:endParaRPr lang="en-US">
              <a:ea typeface="+mn-ea"/>
              <a:cs typeface="+mn-cs"/>
            </a:endParaRPr>
          </a:p>
        </p:txBody>
      </p:sp>
      <p:pic>
        <p:nvPicPr>
          <p:cNvPr id="82947" name="Picture 4"/>
          <p:cNvPicPr>
            <a:picLocks noChangeAspect="1" noChangeArrowheads="1"/>
          </p:cNvPicPr>
          <p:nvPr/>
        </p:nvPicPr>
        <p:blipFill>
          <a:blip r:embed="rId3">
            <a:extLst>
              <a:ext uri="{28A0092B-C50C-407E-A947-70E740481C1C}">
                <a14:useLocalDpi xmlns:a14="http://schemas.microsoft.com/office/drawing/2010/main" val="0"/>
              </a:ext>
            </a:extLst>
          </a:blip>
          <a:srcRect b="6017"/>
          <a:stretch>
            <a:fillRect/>
          </a:stretch>
        </p:blipFill>
        <p:spPr bwMode="auto">
          <a:xfrm>
            <a:off x="160338" y="1963738"/>
            <a:ext cx="8878887"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368300" y="0"/>
            <a:ext cx="7162800" cy="1295400"/>
          </a:xfrm>
        </p:spPr>
        <p:txBody>
          <a:bodyPr/>
          <a:lstStyle/>
          <a:p>
            <a:pPr>
              <a:defRPr/>
            </a:pPr>
            <a:r>
              <a:rPr lang="en-US" dirty="0">
                <a:latin typeface="Arial" charset="0"/>
                <a:ea typeface="ヒラギノ角ゴ Pro W3" charset="0"/>
                <a:cs typeface="ヒラギノ角ゴ Pro W3" charset="0"/>
              </a:rPr>
              <a:t>Nightly motion of stars is horizontal if </a:t>
            </a:r>
            <a:r>
              <a:rPr lang="en-US" dirty="0" smtClean="0">
                <a:latin typeface="Arial" charset="0"/>
                <a:ea typeface="ヒラギノ角ゴ Pro W3" charset="0"/>
                <a:cs typeface="ヒラギノ角ゴ Pro W3" charset="0"/>
              </a:rPr>
              <a:t>you are </a:t>
            </a:r>
            <a:r>
              <a:rPr lang="en-US" dirty="0">
                <a:latin typeface="Arial" charset="0"/>
                <a:ea typeface="ヒラギノ角ゴ Pro W3" charset="0"/>
                <a:cs typeface="ヒラギノ角ゴ Pro W3" charset="0"/>
              </a:rPr>
              <a:t>at the North Pole</a:t>
            </a:r>
          </a:p>
        </p:txBody>
      </p:sp>
      <p:sp>
        <p:nvSpPr>
          <p:cNvPr id="84994" name="Text Box 5"/>
          <p:cNvSpPr txBox="1">
            <a:spLocks noChangeArrowheads="1"/>
          </p:cNvSpPr>
          <p:nvPr/>
        </p:nvSpPr>
        <p:spPr bwMode="auto">
          <a:xfrm>
            <a:off x="1706563" y="6335713"/>
            <a:ext cx="471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2000" b="0">
                <a:latin typeface="Helvetica" charset="0"/>
              </a:rPr>
              <a:t>© Richard Pogge, Ohio State University.</a:t>
            </a:r>
          </a:p>
        </p:txBody>
      </p:sp>
      <p:pic>
        <p:nvPicPr>
          <p:cNvPr id="3" name="npolemotion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466857"/>
            <a:ext cx="7524750" cy="475653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Nightly motion of stars if you</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are at latitude 40 deg North</a:t>
            </a:r>
          </a:p>
        </p:txBody>
      </p:sp>
      <p:sp>
        <p:nvSpPr>
          <p:cNvPr id="330755" name="Rectangle 3"/>
          <p:cNvSpPr>
            <a:spLocks noGrp="1" noChangeArrowheads="1"/>
          </p:cNvSpPr>
          <p:nvPr>
            <p:ph type="body" idx="1"/>
          </p:nvPr>
        </p:nvSpPr>
        <p:spPr>
          <a:xfrm>
            <a:off x="304800" y="6070600"/>
            <a:ext cx="8534400" cy="406400"/>
          </a:xfrm>
        </p:spPr>
        <p:txBody>
          <a:bodyPr/>
          <a:lstStyle/>
          <a:p>
            <a:pPr>
              <a:lnSpc>
                <a:spcPct val="90000"/>
              </a:lnSpc>
              <a:defRPr/>
            </a:pPr>
            <a:r>
              <a:rPr lang="en-US" sz="2400">
                <a:latin typeface="Arial" charset="0"/>
                <a:ea typeface="ヒラギノ角ゴ Pro W3" charset="0"/>
                <a:cs typeface="ヒラギノ角ゴ Pro W3" charset="0"/>
              </a:rPr>
              <a:t>Note: Latitude of Santa Cruz is 36.974 North</a:t>
            </a:r>
          </a:p>
        </p:txBody>
      </p:sp>
      <p:pic>
        <p:nvPicPr>
          <p:cNvPr id="87043" name="Picture 4"/>
          <p:cNvPicPr>
            <a:picLocks noChangeAspect="1" noChangeArrowheads="1"/>
          </p:cNvPicPr>
          <p:nvPr/>
        </p:nvPicPr>
        <p:blipFill>
          <a:blip r:embed="rId3">
            <a:extLst>
              <a:ext uri="{28A0092B-C50C-407E-A947-70E740481C1C}">
                <a14:useLocalDpi xmlns:a14="http://schemas.microsoft.com/office/drawing/2010/main" val="0"/>
              </a:ext>
            </a:extLst>
          </a:blip>
          <a:srcRect b="5853"/>
          <a:stretch>
            <a:fillRect/>
          </a:stretch>
        </p:blipFill>
        <p:spPr bwMode="auto">
          <a:xfrm>
            <a:off x="125413" y="1593850"/>
            <a:ext cx="8878887"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Nightly motion of stars at lat 40 deg North, looking to East</a:t>
            </a:r>
          </a:p>
        </p:txBody>
      </p:sp>
      <p:sp>
        <p:nvSpPr>
          <p:cNvPr id="89090" name="Text Box 5"/>
          <p:cNvSpPr txBox="1">
            <a:spLocks noChangeArrowheads="1"/>
          </p:cNvSpPr>
          <p:nvPr/>
        </p:nvSpPr>
        <p:spPr bwMode="auto">
          <a:xfrm>
            <a:off x="1706563" y="6335713"/>
            <a:ext cx="471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2000" b="0">
                <a:latin typeface="Helvetica" charset="0"/>
              </a:rPr>
              <a:t>© Richard Pogge, Ohio State University.</a:t>
            </a:r>
          </a:p>
        </p:txBody>
      </p:sp>
      <p:pic>
        <p:nvPicPr>
          <p:cNvPr id="3" name="cmhmotion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666" y="1430096"/>
            <a:ext cx="7112001" cy="465984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Nightly motion of stars at latitude 40 deg North, looking to North</a:t>
            </a:r>
          </a:p>
        </p:txBody>
      </p:sp>
      <p:sp>
        <p:nvSpPr>
          <p:cNvPr id="332803" name="Rectangle 3"/>
          <p:cNvSpPr>
            <a:spLocks noGrp="1" noChangeArrowheads="1"/>
          </p:cNvSpPr>
          <p:nvPr>
            <p:ph type="body" idx="1"/>
          </p:nvPr>
        </p:nvSpPr>
        <p:spPr/>
        <p:txBody>
          <a:bodyPr/>
          <a:lstStyle/>
          <a:p>
            <a:pPr>
              <a:defRPr/>
            </a:pPr>
            <a:endParaRPr lang="en-US">
              <a:ea typeface="+mn-ea"/>
              <a:cs typeface="+mn-cs"/>
            </a:endParaRP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b="5853"/>
          <a:stretch>
            <a:fillRect/>
          </a:stretch>
        </p:blipFill>
        <p:spPr bwMode="auto">
          <a:xfrm>
            <a:off x="125413" y="1593850"/>
            <a:ext cx="8878887"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Nightly motion of stars at latitude 40 deg North, looking to North</a:t>
            </a:r>
          </a:p>
        </p:txBody>
      </p:sp>
      <p:sp>
        <p:nvSpPr>
          <p:cNvPr id="93186" name="Text Box 7"/>
          <p:cNvSpPr txBox="1">
            <a:spLocks noChangeArrowheads="1"/>
          </p:cNvSpPr>
          <p:nvPr/>
        </p:nvSpPr>
        <p:spPr bwMode="auto">
          <a:xfrm>
            <a:off x="1706563" y="6335713"/>
            <a:ext cx="471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sz="2000" b="0">
                <a:latin typeface="Helvetica" charset="0"/>
              </a:rPr>
              <a:t>© Richard Pogge, Ohio State University.</a:t>
            </a:r>
          </a:p>
        </p:txBody>
      </p:sp>
      <p:pic>
        <p:nvPicPr>
          <p:cNvPr id="3" name="circumpola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3250" y="1427066"/>
            <a:ext cx="7450667" cy="478366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Where are we?</a:t>
            </a:r>
          </a:p>
        </p:txBody>
      </p:sp>
      <p:pic>
        <p:nvPicPr>
          <p:cNvPr id="95234" name="Picture 4" descr="OjosDelSalado_sma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443038"/>
            <a:ext cx="6402388"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5" name="Rectangle 5"/>
          <p:cNvSpPr>
            <a:spLocks noGrp="1" noChangeArrowheads="1"/>
          </p:cNvSpPr>
          <p:nvPr>
            <p:ph type="body" idx="1"/>
          </p:nvPr>
        </p:nvSpPr>
        <p:spPr/>
        <p:txBody>
          <a:bodyPr/>
          <a:lstStyle/>
          <a:p>
            <a:pPr>
              <a:defRPr/>
            </a:pPr>
            <a:endParaRPr lang="en-US">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0"/>
            <a:ext cx="6569075" cy="1295400"/>
          </a:xfrm>
        </p:spPr>
        <p:txBody>
          <a:bodyPr/>
          <a:lstStyle/>
          <a:p>
            <a:pPr>
              <a:defRPr/>
            </a:pPr>
            <a:r>
              <a:rPr lang="en-US">
                <a:latin typeface="Arial" charset="0"/>
                <a:ea typeface="ヒラギノ角ゴ Pro W3" charset="0"/>
                <a:cs typeface="ヒラギノ角ゴ Pro W3" charset="0"/>
              </a:rPr>
              <a:t>The Cosmic Distance Scale  </a:t>
            </a:r>
          </a:p>
        </p:txBody>
      </p:sp>
      <p:sp>
        <p:nvSpPr>
          <p:cNvPr id="169987" name="Rectangle 3"/>
          <p:cNvSpPr>
            <a:spLocks noGrp="1" noChangeArrowheads="1"/>
          </p:cNvSpPr>
          <p:nvPr>
            <p:ph type="body" idx="1"/>
          </p:nvPr>
        </p:nvSpPr>
        <p:spPr/>
        <p:txBody>
          <a:bodyPr/>
          <a:lstStyle/>
          <a:p>
            <a:pPr>
              <a:defRPr/>
            </a:pPr>
            <a:r>
              <a:rPr lang="en-US" sz="2400" dirty="0">
                <a:latin typeface="Arial" charset="0"/>
                <a:ea typeface="ヒラギノ角ゴ Pro W3" charset="0"/>
                <a:cs typeface="ヒラギノ角ゴ Pro W3" charset="0"/>
              </a:rPr>
              <a:t>What is a light-year?</a:t>
            </a:r>
            <a:br>
              <a:rPr lang="en-US" sz="2400" dirty="0">
                <a:latin typeface="Arial" charset="0"/>
                <a:ea typeface="ヒラギノ角ゴ Pro W3" charset="0"/>
                <a:cs typeface="ヒラギノ角ゴ Pro W3" charset="0"/>
              </a:rPr>
            </a:br>
            <a:r>
              <a:rPr lang="en-US" sz="2400" dirty="0">
                <a:latin typeface="Arial" charset="0"/>
                <a:ea typeface="ヒラギノ角ゴ Pro W3" charset="0"/>
                <a:cs typeface="ヒラギノ角ゴ Pro W3" charset="0"/>
              </a:rPr>
              <a:t>First discuss speed of light.</a:t>
            </a:r>
          </a:p>
          <a:p>
            <a:pPr>
              <a:defRPr/>
            </a:pPr>
            <a:r>
              <a:rPr lang="en-US" sz="2400" dirty="0">
                <a:latin typeface="Arial" charset="0"/>
                <a:ea typeface="ヒラギノ角ゴ Pro W3" charset="0"/>
                <a:cs typeface="ヒラギノ角ゴ Pro W3" charset="0"/>
              </a:rPr>
              <a:t>Light </a:t>
            </a:r>
            <a:r>
              <a:rPr lang="en-US" sz="2400" dirty="0" err="1">
                <a:latin typeface="Arial" charset="0"/>
                <a:ea typeface="ヒラギノ角ゴ Pro W3" charset="0"/>
                <a:cs typeface="ヒラギノ角ゴ Pro W3" charset="0"/>
              </a:rPr>
              <a:t>doesn</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t travel infinitely fast.  </a:t>
            </a:r>
          </a:p>
          <a:p>
            <a:pPr>
              <a:defRPr/>
            </a:pPr>
            <a:r>
              <a:rPr lang="en-US" sz="2400" dirty="0">
                <a:latin typeface="Arial" charset="0"/>
                <a:ea typeface="ヒラギノ角ゴ Pro W3" charset="0"/>
                <a:cs typeface="ヒラギノ角ゴ Pro W3" charset="0"/>
              </a:rPr>
              <a:t>If light propagates in a vacuum (as in outer space), its speed is a very specific number:</a:t>
            </a:r>
          </a:p>
          <a:p>
            <a:pPr lvl="2">
              <a:defRPr/>
            </a:pPr>
            <a:endParaRPr lang="en-US" sz="2000" dirty="0">
              <a:latin typeface="Arial" charset="0"/>
              <a:ea typeface="ヒラギノ角ゴ Pro W3" charset="0"/>
            </a:endParaRPr>
          </a:p>
          <a:p>
            <a:pPr lvl="1">
              <a:buFontTx/>
              <a:buNone/>
              <a:defRPr/>
            </a:pPr>
            <a:r>
              <a:rPr lang="en-US" sz="2000" dirty="0">
                <a:latin typeface="Arial" charset="0"/>
                <a:ea typeface="ヒラギノ角ゴ Pro W3" charset="0"/>
              </a:rPr>
              <a:t>		c = 300,000 km/sec = 3 x 10</a:t>
            </a:r>
            <a:r>
              <a:rPr lang="en-US" sz="2000" baseline="30000" dirty="0">
                <a:latin typeface="Arial" charset="0"/>
                <a:ea typeface="ヒラギノ角ゴ Pro W3" charset="0"/>
              </a:rPr>
              <a:t>10</a:t>
            </a:r>
            <a:r>
              <a:rPr lang="en-US" sz="2000" dirty="0">
                <a:latin typeface="Arial" charset="0"/>
                <a:ea typeface="ヒラギノ角ゴ Pro W3" charset="0"/>
              </a:rPr>
              <a:t> cm/sec</a:t>
            </a:r>
          </a:p>
          <a:p>
            <a:pPr>
              <a:defRPr/>
            </a:pPr>
            <a:r>
              <a:rPr lang="en-US" sz="2400" dirty="0">
                <a:latin typeface="Arial" charset="0"/>
                <a:ea typeface="ヒラギノ角ゴ Pro W3" charset="0"/>
                <a:cs typeface="ヒラギノ角ゴ Pro W3" charset="0"/>
              </a:rPr>
              <a:t>At this speed, light would circle the Earth eight times in 1 second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Since speed of light is constant, can use it to measure </a:t>
            </a:r>
            <a:r>
              <a:rPr lang="en-US" u="sng">
                <a:latin typeface="Arial" charset="0"/>
                <a:ea typeface="ヒラギノ角ゴ Pro W3" charset="0"/>
                <a:cs typeface="ヒラギノ角ゴ Pro W3" charset="0"/>
              </a:rPr>
              <a:t>distance</a:t>
            </a:r>
            <a:endParaRPr lang="en-US">
              <a:latin typeface="Arial" charset="0"/>
              <a:ea typeface="ヒラギノ角ゴ Pro W3" charset="0"/>
              <a:cs typeface="ヒラギノ角ゴ Pro W3" charset="0"/>
            </a:endParaRPr>
          </a:p>
        </p:txBody>
      </p:sp>
      <p:sp>
        <p:nvSpPr>
          <p:cNvPr id="184323" name="Rectangle 3"/>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distance = speed x time</a:t>
            </a:r>
          </a:p>
          <a:p>
            <a:pPr>
              <a:defRPr/>
            </a:pPr>
            <a:r>
              <a:rPr lang="en-US">
                <a:latin typeface="Arial" charset="0"/>
                <a:ea typeface="ヒラギノ角ゴ Pro W3" charset="0"/>
                <a:cs typeface="ヒラギノ角ゴ Pro W3" charset="0"/>
              </a:rPr>
              <a:t>Use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dimensional analysis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a:t>
            </a:r>
          </a:p>
          <a:p>
            <a:pPr lvl="1">
              <a:defRPr/>
            </a:pPr>
            <a:r>
              <a:rPr lang="en-US">
                <a:latin typeface="Arial" charset="0"/>
                <a:ea typeface="ヒラギノ角ゴ Pro W3" charset="0"/>
              </a:rPr>
              <a:t>Write down units of each quantity in an equation</a:t>
            </a:r>
          </a:p>
          <a:p>
            <a:pPr lvl="1">
              <a:defRPr/>
            </a:pPr>
            <a:r>
              <a:rPr lang="en-US">
                <a:latin typeface="Arial" charset="0"/>
                <a:ea typeface="ヒラギノ角ゴ Pro W3" charset="0"/>
              </a:rPr>
              <a:t>Then cross out places where the same unit is in a numerator and denominator</a:t>
            </a:r>
          </a:p>
          <a:p>
            <a:pPr>
              <a:defRPr/>
            </a:pPr>
            <a:r>
              <a:rPr lang="en-US">
                <a:latin typeface="Arial" charset="0"/>
                <a:ea typeface="ヒラギノ角ゴ Pro W3" charset="0"/>
                <a:cs typeface="ヒラギノ角ゴ Pro W3" charset="0"/>
              </a:rPr>
              <a:t>Example:</a:t>
            </a:r>
          </a:p>
          <a:p>
            <a:pPr lvl="1">
              <a:buFontTx/>
              <a:buNone/>
              <a:defRPr/>
            </a:pPr>
            <a:endParaRPr lang="en-US">
              <a:latin typeface="Arial" charset="0"/>
              <a:ea typeface="ヒラギノ角ゴ Pro W3" charset="0"/>
            </a:endParaRPr>
          </a:p>
        </p:txBody>
      </p:sp>
      <p:graphicFrame>
        <p:nvGraphicFramePr>
          <p:cNvPr id="99331" name="Object 2"/>
          <p:cNvGraphicFramePr>
            <a:graphicFrameLocks noChangeAspect="1"/>
          </p:cNvGraphicFramePr>
          <p:nvPr/>
        </p:nvGraphicFramePr>
        <p:xfrm>
          <a:off x="2941638" y="4889500"/>
          <a:ext cx="4062412" cy="1130300"/>
        </p:xfrm>
        <a:graphic>
          <a:graphicData uri="http://schemas.openxmlformats.org/presentationml/2006/ole">
            <mc:AlternateContent xmlns:mc="http://schemas.openxmlformats.org/markup-compatibility/2006">
              <mc:Choice xmlns:v="urn:schemas-microsoft-com:vml" Requires="v">
                <p:oleObj spid="_x0000_s99345" name="Equation" r:id="rId4" imgW="1460500" imgH="406400" progId="Equation.3">
                  <p:embed/>
                </p:oleObj>
              </mc:Choice>
              <mc:Fallback>
                <p:oleObj name="Equation" r:id="rId4" imgW="1460500" imgH="406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638" y="4889500"/>
                        <a:ext cx="4062412" cy="113030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Since speed of light is constant, can use it to measure </a:t>
            </a:r>
            <a:r>
              <a:rPr lang="en-US" u="sng">
                <a:latin typeface="Arial" charset="0"/>
                <a:ea typeface="ヒラギノ角ゴ Pro W3" charset="0"/>
                <a:cs typeface="ヒラギノ角ゴ Pro W3" charset="0"/>
              </a:rPr>
              <a:t>distance</a:t>
            </a:r>
            <a:endParaRPr lang="en-US">
              <a:latin typeface="Arial" charset="0"/>
              <a:ea typeface="ヒラギノ角ゴ Pro W3" charset="0"/>
              <a:cs typeface="ヒラギノ角ゴ Pro W3" charset="0"/>
            </a:endParaRPr>
          </a:p>
        </p:txBody>
      </p:sp>
      <p:sp>
        <p:nvSpPr>
          <p:cNvPr id="185347" name="Rectangle 3"/>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distance = speed x time</a:t>
            </a:r>
          </a:p>
          <a:p>
            <a:pPr>
              <a:defRPr/>
            </a:pPr>
            <a:r>
              <a:rPr lang="en-US">
                <a:latin typeface="Arial" charset="0"/>
                <a:ea typeface="ヒラギノ角ゴ Pro W3" charset="0"/>
                <a:cs typeface="ヒラギノ角ゴ Pro W3" charset="0"/>
              </a:rPr>
              <a:t>Use </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dimensional analysis</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a:t>
            </a:r>
          </a:p>
          <a:p>
            <a:pPr lvl="1">
              <a:defRPr/>
            </a:pPr>
            <a:r>
              <a:rPr lang="en-US">
                <a:latin typeface="Arial" charset="0"/>
                <a:ea typeface="ヒラギノ角ゴ Pro W3" charset="0"/>
              </a:rPr>
              <a:t>Write down units of each quantity in an equation</a:t>
            </a:r>
          </a:p>
          <a:p>
            <a:pPr lvl="1">
              <a:defRPr/>
            </a:pPr>
            <a:r>
              <a:rPr lang="en-US">
                <a:latin typeface="Arial" charset="0"/>
                <a:ea typeface="ヒラギノ角ゴ Pro W3" charset="0"/>
              </a:rPr>
              <a:t>Then cross out places where the same unit is in a numerator and denominator</a:t>
            </a:r>
          </a:p>
          <a:p>
            <a:pPr>
              <a:defRPr/>
            </a:pPr>
            <a:r>
              <a:rPr lang="en-US">
                <a:latin typeface="Arial" charset="0"/>
                <a:ea typeface="ヒラギノ角ゴ Pro W3" charset="0"/>
                <a:cs typeface="ヒラギノ角ゴ Pro W3" charset="0"/>
              </a:rPr>
              <a:t>Example:</a:t>
            </a:r>
          </a:p>
          <a:p>
            <a:pPr lvl="1">
              <a:buFontTx/>
              <a:buNone/>
              <a:defRPr/>
            </a:pPr>
            <a:endParaRPr lang="en-US">
              <a:latin typeface="Arial" charset="0"/>
              <a:ea typeface="ヒラギノ角ゴ Pro W3" charset="0"/>
            </a:endParaRPr>
          </a:p>
        </p:txBody>
      </p:sp>
      <p:graphicFrame>
        <p:nvGraphicFramePr>
          <p:cNvPr id="101379" name="Object 2"/>
          <p:cNvGraphicFramePr>
            <a:graphicFrameLocks noChangeAspect="1"/>
          </p:cNvGraphicFramePr>
          <p:nvPr/>
        </p:nvGraphicFramePr>
        <p:xfrm>
          <a:off x="2941638" y="4889500"/>
          <a:ext cx="4062412" cy="1130300"/>
        </p:xfrm>
        <a:graphic>
          <a:graphicData uri="http://schemas.openxmlformats.org/presentationml/2006/ole">
            <mc:AlternateContent xmlns:mc="http://schemas.openxmlformats.org/markup-compatibility/2006">
              <mc:Choice xmlns:v="urn:schemas-microsoft-com:vml" Requires="v">
                <p:oleObj spid="_x0000_s101395" name="Equation" r:id="rId4" imgW="1460500" imgH="406400" progId="Equation.3">
                  <p:embed/>
                </p:oleObj>
              </mc:Choice>
              <mc:Fallback>
                <p:oleObj name="Equation" r:id="rId4" imgW="1460500" imgH="4064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638" y="4889500"/>
                        <a:ext cx="4062412" cy="113030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1380" name="Line 5"/>
          <p:cNvSpPr>
            <a:spLocks noChangeShapeType="1"/>
          </p:cNvSpPr>
          <p:nvPr/>
        </p:nvSpPr>
        <p:spPr bwMode="auto">
          <a:xfrm flipH="1">
            <a:off x="4724400" y="5486400"/>
            <a:ext cx="723900" cy="63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81" name="Line 6"/>
          <p:cNvSpPr>
            <a:spLocks noChangeShapeType="1"/>
          </p:cNvSpPr>
          <p:nvPr/>
        </p:nvSpPr>
        <p:spPr bwMode="auto">
          <a:xfrm flipH="1">
            <a:off x="6172200" y="5156200"/>
            <a:ext cx="723900" cy="63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2.  Planet: International Astronomical Union Definition</a:t>
            </a:r>
          </a:p>
        </p:txBody>
      </p:sp>
      <p:sp>
        <p:nvSpPr>
          <p:cNvPr id="216069" name="Rectangle 5"/>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A  celestial body that </a:t>
            </a:r>
          </a:p>
          <a:p>
            <a:pPr lvl="1">
              <a:buFontTx/>
              <a:buNone/>
              <a:defRPr/>
            </a:pPr>
            <a:r>
              <a:rPr lang="en-US">
                <a:latin typeface="Arial" charset="0"/>
                <a:ea typeface="ヒラギノ角ゴ Pro W3" charset="0"/>
              </a:rPr>
              <a:t>(a) is in orbit around the Sun</a:t>
            </a:r>
          </a:p>
          <a:p>
            <a:pPr lvl="1">
              <a:buFontTx/>
              <a:buNone/>
              <a:defRPr/>
            </a:pPr>
            <a:r>
              <a:rPr lang="en-US">
                <a:latin typeface="Arial" charset="0"/>
                <a:ea typeface="ヒラギノ角ゴ Pro W3" charset="0"/>
              </a:rPr>
              <a:t>(b) has sufficient mass for its self-gravity to overcome rigid body forces, so that it assumes a hydrostatic equilibrium (nearly round) shape, and </a:t>
            </a:r>
          </a:p>
          <a:p>
            <a:pPr lvl="1">
              <a:buFontTx/>
              <a:buNone/>
              <a:defRPr/>
            </a:pPr>
            <a:r>
              <a:rPr lang="en-US">
                <a:latin typeface="Arial" charset="0"/>
                <a:ea typeface="ヒラギノ角ゴ Pro W3" charset="0"/>
              </a:rPr>
              <a:t>(c) has cleared the neighbourhood around its orbit.</a:t>
            </a:r>
          </a:p>
          <a:p>
            <a:pPr>
              <a:buFont typeface="Times" charset="0"/>
              <a:buChar char="•"/>
              <a:defRPr/>
            </a:pPr>
            <a:r>
              <a:rPr lang="en-US">
                <a:latin typeface="Arial" charset="0"/>
                <a:ea typeface="ヒラギノ角ゴ Pro W3" charset="0"/>
                <a:cs typeface="ヒラギノ角ゴ Pro W3" charset="0"/>
              </a:rPr>
              <a:t>Note that by design, this definition only applies to planets in our Solar System.  Definition of planets in other Solar Systems was postponed until future deliberations of the IAU.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Define a light-year</a:t>
            </a:r>
          </a:p>
        </p:txBody>
      </p:sp>
      <p:sp>
        <p:nvSpPr>
          <p:cNvPr id="186371" name="Rectangle 3"/>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A light-year is the distance that light travels in one Earth-year</a:t>
            </a:r>
          </a:p>
          <a:p>
            <a:pPr>
              <a:defRPr/>
            </a:pPr>
            <a:r>
              <a:rPr lang="en-US">
                <a:latin typeface="Arial" charset="0"/>
                <a:ea typeface="ヒラギノ角ゴ Pro W3" charset="0"/>
                <a:cs typeface="ヒラギノ角ゴ Pro W3" charset="0"/>
              </a:rPr>
              <a:t>How big is it?</a:t>
            </a:r>
          </a:p>
          <a:p>
            <a:pPr>
              <a:defRPr/>
            </a:pPr>
            <a:endParaRPr lang="en-US">
              <a:latin typeface="Arial" charset="0"/>
              <a:ea typeface="ヒラギノ角ゴ Pro W3" charset="0"/>
              <a:cs typeface="ヒラギノ角ゴ Pro W3" charset="0"/>
            </a:endParaRPr>
          </a:p>
        </p:txBody>
      </p:sp>
      <p:graphicFrame>
        <p:nvGraphicFramePr>
          <p:cNvPr id="103427" name="Object 2"/>
          <p:cNvGraphicFramePr>
            <a:graphicFrameLocks noChangeAspect="1"/>
          </p:cNvGraphicFramePr>
          <p:nvPr/>
        </p:nvGraphicFramePr>
        <p:xfrm>
          <a:off x="-23813" y="3898900"/>
          <a:ext cx="9031288" cy="2152650"/>
        </p:xfrm>
        <a:graphic>
          <a:graphicData uri="http://schemas.openxmlformats.org/presentationml/2006/ole">
            <mc:AlternateContent xmlns:mc="http://schemas.openxmlformats.org/markup-compatibility/2006">
              <mc:Choice xmlns:v="urn:schemas-microsoft-com:vml" Requires="v">
                <p:oleObj spid="_x0000_s103456" name="Equation" r:id="rId4" imgW="5753100" imgH="1371600" progId="Equation.DSMT4">
                  <p:embed/>
                </p:oleObj>
              </mc:Choice>
              <mc:Fallback>
                <p:oleObj name="Equation" r:id="rId4" imgW="5753100" imgH="13716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3898900"/>
                        <a:ext cx="9031288" cy="2152650"/>
                      </a:xfrm>
                      <a:prstGeom prst="rect">
                        <a:avLst/>
                      </a:prstGeom>
                      <a:solidFill>
                        <a:schemeClr val="tx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 name="Group 16"/>
          <p:cNvGrpSpPr>
            <a:grpSpLocks/>
          </p:cNvGrpSpPr>
          <p:nvPr/>
        </p:nvGrpSpPr>
        <p:grpSpPr bwMode="auto">
          <a:xfrm>
            <a:off x="5046663" y="4368800"/>
            <a:ext cx="1320800" cy="622300"/>
            <a:chOff x="3272" y="2752"/>
            <a:chExt cx="832" cy="392"/>
          </a:xfrm>
        </p:grpSpPr>
        <p:sp>
          <p:nvSpPr>
            <p:cNvPr id="103441" name="Line 6"/>
            <p:cNvSpPr>
              <a:spLocks noChangeShapeType="1"/>
            </p:cNvSpPr>
            <p:nvPr/>
          </p:nvSpPr>
          <p:spPr bwMode="auto">
            <a:xfrm flipH="1">
              <a:off x="3784" y="2968"/>
              <a:ext cx="320" cy="1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2" name="Line 7"/>
            <p:cNvSpPr>
              <a:spLocks noChangeShapeType="1"/>
            </p:cNvSpPr>
            <p:nvPr/>
          </p:nvSpPr>
          <p:spPr bwMode="auto">
            <a:xfrm flipH="1">
              <a:off x="3272" y="2752"/>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7"/>
          <p:cNvGrpSpPr>
            <a:grpSpLocks/>
          </p:cNvGrpSpPr>
          <p:nvPr/>
        </p:nvGrpSpPr>
        <p:grpSpPr bwMode="auto">
          <a:xfrm>
            <a:off x="6248400" y="4394200"/>
            <a:ext cx="1104900" cy="457200"/>
            <a:chOff x="3936" y="2768"/>
            <a:chExt cx="696" cy="288"/>
          </a:xfrm>
        </p:grpSpPr>
        <p:sp>
          <p:nvSpPr>
            <p:cNvPr id="103439" name="Line 8"/>
            <p:cNvSpPr>
              <a:spLocks noChangeShapeType="1"/>
            </p:cNvSpPr>
            <p:nvPr/>
          </p:nvSpPr>
          <p:spPr bwMode="auto">
            <a:xfrm flipH="1">
              <a:off x="3936" y="2768"/>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0" name="Line 10"/>
            <p:cNvSpPr>
              <a:spLocks noChangeShapeType="1"/>
            </p:cNvSpPr>
            <p:nvPr/>
          </p:nvSpPr>
          <p:spPr bwMode="auto">
            <a:xfrm flipH="1">
              <a:off x="4456" y="2960"/>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8"/>
          <p:cNvGrpSpPr>
            <a:grpSpLocks/>
          </p:cNvGrpSpPr>
          <p:nvPr/>
        </p:nvGrpSpPr>
        <p:grpSpPr bwMode="auto">
          <a:xfrm>
            <a:off x="7277100" y="4381500"/>
            <a:ext cx="1257300" cy="495300"/>
            <a:chOff x="4584" y="2760"/>
            <a:chExt cx="792" cy="312"/>
          </a:xfrm>
        </p:grpSpPr>
        <p:sp>
          <p:nvSpPr>
            <p:cNvPr id="103437" name="Line 9"/>
            <p:cNvSpPr>
              <a:spLocks noChangeShapeType="1"/>
            </p:cNvSpPr>
            <p:nvPr/>
          </p:nvSpPr>
          <p:spPr bwMode="auto">
            <a:xfrm flipH="1">
              <a:off x="4584" y="2760"/>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8" name="Line 11"/>
            <p:cNvSpPr>
              <a:spLocks noChangeShapeType="1"/>
            </p:cNvSpPr>
            <p:nvPr/>
          </p:nvSpPr>
          <p:spPr bwMode="auto">
            <a:xfrm flipH="1">
              <a:off x="5200" y="2976"/>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15"/>
          <p:cNvGrpSpPr>
            <a:grpSpLocks/>
          </p:cNvGrpSpPr>
          <p:nvPr/>
        </p:nvGrpSpPr>
        <p:grpSpPr bwMode="auto">
          <a:xfrm>
            <a:off x="3598863" y="4522788"/>
            <a:ext cx="1587500" cy="457200"/>
            <a:chOff x="2400" y="2856"/>
            <a:chExt cx="1000" cy="288"/>
          </a:xfrm>
        </p:grpSpPr>
        <p:sp>
          <p:nvSpPr>
            <p:cNvPr id="103435" name="Line 5"/>
            <p:cNvSpPr>
              <a:spLocks noChangeShapeType="1"/>
            </p:cNvSpPr>
            <p:nvPr/>
          </p:nvSpPr>
          <p:spPr bwMode="auto">
            <a:xfrm flipH="1">
              <a:off x="3080" y="2968"/>
              <a:ext cx="320" cy="1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6" name="Line 12"/>
            <p:cNvSpPr>
              <a:spLocks noChangeShapeType="1"/>
            </p:cNvSpPr>
            <p:nvPr/>
          </p:nvSpPr>
          <p:spPr bwMode="auto">
            <a:xfrm flipH="1">
              <a:off x="2400" y="2856"/>
              <a:ext cx="176" cy="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9"/>
          <p:cNvGrpSpPr>
            <a:grpSpLocks/>
          </p:cNvGrpSpPr>
          <p:nvPr/>
        </p:nvGrpSpPr>
        <p:grpSpPr bwMode="auto">
          <a:xfrm>
            <a:off x="2008188" y="4386263"/>
            <a:ext cx="6642100" cy="558800"/>
            <a:chOff x="2008720" y="4385733"/>
            <a:chExt cx="6642100" cy="558800"/>
          </a:xfrm>
        </p:grpSpPr>
        <p:sp>
          <p:nvSpPr>
            <p:cNvPr id="103433" name="Line 13"/>
            <p:cNvSpPr>
              <a:spLocks noChangeShapeType="1"/>
            </p:cNvSpPr>
            <p:nvPr/>
          </p:nvSpPr>
          <p:spPr bwMode="auto">
            <a:xfrm flipH="1">
              <a:off x="2008720" y="4754033"/>
              <a:ext cx="495300" cy="190500"/>
            </a:xfrm>
            <a:prstGeom prst="line">
              <a:avLst/>
            </a:prstGeom>
            <a:noFill/>
            <a:ln w="381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4" name="Line 14"/>
            <p:cNvSpPr>
              <a:spLocks noChangeShapeType="1"/>
            </p:cNvSpPr>
            <p:nvPr/>
          </p:nvSpPr>
          <p:spPr bwMode="auto">
            <a:xfrm flipH="1">
              <a:off x="8346020" y="4385733"/>
              <a:ext cx="304800" cy="139700"/>
            </a:xfrm>
            <a:prstGeom prst="line">
              <a:avLst/>
            </a:prstGeom>
            <a:noFill/>
            <a:ln w="381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Some examples of light travel-time</a:t>
            </a:r>
          </a:p>
        </p:txBody>
      </p:sp>
      <p:sp>
        <p:nvSpPr>
          <p:cNvPr id="187395" name="Rectangle 3"/>
          <p:cNvSpPr>
            <a:spLocks noGrp="1" noChangeArrowheads="1"/>
          </p:cNvSpPr>
          <p:nvPr>
            <p:ph type="body" idx="1"/>
          </p:nvPr>
        </p:nvSpPr>
        <p:spPr/>
        <p:txBody>
          <a:bodyPr/>
          <a:lstStyle/>
          <a:p>
            <a:pPr>
              <a:lnSpc>
                <a:spcPct val="90000"/>
              </a:lnSpc>
              <a:defRPr/>
            </a:pPr>
            <a:r>
              <a:rPr lang="en-US">
                <a:latin typeface="Arial" charset="0"/>
                <a:ea typeface="ヒラギノ角ゴ Pro W3" charset="0"/>
                <a:cs typeface="ヒラギノ角ゴ Pro W3" charset="0"/>
              </a:rPr>
              <a:t>The Moon:</a:t>
            </a:r>
          </a:p>
          <a:p>
            <a:pPr lvl="1">
              <a:lnSpc>
                <a:spcPct val="90000"/>
              </a:lnSpc>
              <a:defRPr/>
            </a:pPr>
            <a:r>
              <a:rPr lang="en-US">
                <a:latin typeface="Arial" charset="0"/>
                <a:ea typeface="ヒラギノ角ゴ Pro W3" charset="0"/>
              </a:rPr>
              <a:t>It takes light 1 sec to travel from the moon to the Earth, so the Moon 1 light-sec away </a:t>
            </a:r>
          </a:p>
          <a:p>
            <a:pPr>
              <a:lnSpc>
                <a:spcPct val="90000"/>
              </a:lnSpc>
              <a:defRPr/>
            </a:pPr>
            <a:r>
              <a:rPr lang="en-US">
                <a:latin typeface="Arial" charset="0"/>
                <a:ea typeface="ヒラギノ角ゴ Pro W3" charset="0"/>
                <a:cs typeface="ヒラギノ角ゴ Pro W3" charset="0"/>
              </a:rPr>
              <a:t>The Sun:</a:t>
            </a:r>
          </a:p>
          <a:p>
            <a:pPr lvl="1">
              <a:lnSpc>
                <a:spcPct val="90000"/>
              </a:lnSpc>
              <a:defRPr/>
            </a:pPr>
            <a:r>
              <a:rPr lang="en-US">
                <a:latin typeface="Arial" charset="0"/>
                <a:ea typeface="ヒラギノ角ゴ Pro W3" charset="0"/>
              </a:rPr>
              <a:t>It takes light 8 minutes to travel from the Sun to the Earth, so the Sun is 8 light-minutes away</a:t>
            </a:r>
          </a:p>
          <a:p>
            <a:pPr>
              <a:lnSpc>
                <a:spcPct val="90000"/>
              </a:lnSpc>
              <a:defRPr/>
            </a:pPr>
            <a:r>
              <a:rPr lang="en-US">
                <a:latin typeface="Arial" charset="0"/>
                <a:ea typeface="ヒラギノ角ゴ Pro W3" charset="0"/>
                <a:cs typeface="ヒラギノ角ゴ Pro W3" charset="0"/>
              </a:rPr>
              <a:t>The nearest star, Proxima Centauri:</a:t>
            </a:r>
          </a:p>
          <a:p>
            <a:pPr lvl="1">
              <a:lnSpc>
                <a:spcPct val="90000"/>
              </a:lnSpc>
              <a:defRPr/>
            </a:pPr>
            <a:r>
              <a:rPr lang="en-US">
                <a:latin typeface="Arial" charset="0"/>
                <a:ea typeface="ヒラギノ角ゴ Pro W3" charset="0"/>
              </a:rPr>
              <a:t>It takes light about 4 years to travel from Proxima Centauri to the Earth, so this star is 4 light-years away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7" name="Rectangle 17"/>
          <p:cNvSpPr>
            <a:spLocks noGrp="1" noChangeArrowheads="1"/>
          </p:cNvSpPr>
          <p:nvPr>
            <p:ph type="title"/>
          </p:nvPr>
        </p:nvSpPr>
        <p:spPr/>
        <p:txBody>
          <a:bodyPr/>
          <a:lstStyle/>
          <a:p>
            <a:pPr>
              <a:defRPr/>
            </a:pPr>
            <a:r>
              <a:rPr lang="en-US" dirty="0" smtClean="0"/>
              <a:t>Example:</a:t>
            </a:r>
            <a:endParaRPr lang="en-US" dirty="0"/>
          </a:p>
        </p:txBody>
      </p:sp>
      <p:sp>
        <p:nvSpPr>
          <p:cNvPr id="163858" name="Rectangle 18"/>
          <p:cNvSpPr>
            <a:spLocks noGrp="1" noChangeArrowheads="1"/>
          </p:cNvSpPr>
          <p:nvPr>
            <p:ph type="body" idx="1"/>
          </p:nvPr>
        </p:nvSpPr>
        <p:spPr>
          <a:xfrm>
            <a:off x="280988" y="1543050"/>
            <a:ext cx="3582987" cy="4711700"/>
          </a:xfrm>
        </p:spPr>
        <p:txBody>
          <a:bodyPr/>
          <a:lstStyle/>
          <a:p>
            <a:pPr>
              <a:defRPr/>
            </a:pPr>
            <a:r>
              <a:rPr lang="en-US" dirty="0" smtClean="0"/>
              <a:t>This </a:t>
            </a:r>
            <a:r>
              <a:rPr lang="en-US" dirty="0"/>
              <a:t>photo shows the Andromeda Galaxy as it looked about 2 1/2 million years ago. </a:t>
            </a:r>
          </a:p>
          <a:p>
            <a:pPr>
              <a:defRPr/>
            </a:pPr>
            <a:r>
              <a:rPr lang="en-US" dirty="0"/>
              <a:t>Question: When will we be able to see what it looks like now?</a:t>
            </a:r>
          </a:p>
        </p:txBody>
      </p:sp>
      <p:pic>
        <p:nvPicPr>
          <p:cNvPr id="107523" name="Picture 1" descr="Andromeda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1538288"/>
            <a:ext cx="4699000"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Implications of the finite speed of light</a:t>
            </a:r>
          </a:p>
        </p:txBody>
      </p:sp>
      <p:sp>
        <p:nvSpPr>
          <p:cNvPr id="188419" name="Rectangle 3"/>
          <p:cNvSpPr>
            <a:spLocks noGrp="1" noChangeArrowheads="1"/>
          </p:cNvSpPr>
          <p:nvPr>
            <p:ph type="body" idx="1"/>
          </p:nvPr>
        </p:nvSpPr>
        <p:spPr/>
        <p:txBody>
          <a:bodyPr/>
          <a:lstStyle/>
          <a:p>
            <a:pPr>
              <a:spcBef>
                <a:spcPts val="1200"/>
              </a:spcBef>
              <a:defRPr/>
            </a:pPr>
            <a:r>
              <a:rPr lang="en-US" sz="2400" dirty="0">
                <a:latin typeface="Arial" charset="0"/>
                <a:ea typeface="ヒラギノ角ゴ Pro W3" charset="0"/>
                <a:cs typeface="ヒラギノ角ゴ Pro W3" charset="0"/>
              </a:rPr>
              <a:t>Because it takes light a finite amount of time to reach us,</a:t>
            </a:r>
          </a:p>
          <a:p>
            <a:pPr lvl="1">
              <a:spcBef>
                <a:spcPts val="1200"/>
              </a:spcBef>
              <a:buFontTx/>
              <a:buNone/>
              <a:defRPr/>
            </a:pPr>
            <a:r>
              <a:rPr lang="en-US" sz="2800" dirty="0">
                <a:solidFill>
                  <a:srgbClr val="00FFFF"/>
                </a:solidFill>
                <a:latin typeface="Arial" charset="0"/>
                <a:ea typeface="ヒラギノ角ゴ Pro W3" charset="0"/>
              </a:rPr>
              <a:t>the farther away we look in distance, the further back we look in time</a:t>
            </a:r>
            <a:endParaRPr lang="en-US" sz="2800" dirty="0">
              <a:solidFill>
                <a:srgbClr val="FFFF00"/>
              </a:solidFill>
              <a:latin typeface="Arial" charset="0"/>
              <a:ea typeface="ヒラギノ角ゴ Pro W3" charset="0"/>
            </a:endParaRPr>
          </a:p>
          <a:p>
            <a:pPr>
              <a:spcBef>
                <a:spcPts val="1200"/>
              </a:spcBef>
              <a:defRPr/>
            </a:pPr>
            <a:r>
              <a:rPr lang="en-US" sz="2400" dirty="0">
                <a:latin typeface="Arial" charset="0"/>
                <a:ea typeface="ヒラギノ角ゴ Pro W3" charset="0"/>
                <a:cs typeface="ヒラギノ角ゴ Pro W3" charset="0"/>
              </a:rPr>
              <a:t>In 1987 when we saw a supernova explosion in the Large </a:t>
            </a:r>
            <a:r>
              <a:rPr lang="en-US" sz="2400" dirty="0" err="1">
                <a:latin typeface="Arial" charset="0"/>
                <a:ea typeface="ヒラギノ角ゴ Pro W3" charset="0"/>
                <a:cs typeface="ヒラギノ角ゴ Pro W3" charset="0"/>
              </a:rPr>
              <a:t>Magellanic</a:t>
            </a:r>
            <a:r>
              <a:rPr lang="en-US" sz="2400" dirty="0">
                <a:latin typeface="Arial" charset="0"/>
                <a:ea typeface="ヒラギノ角ゴ Pro W3" charset="0"/>
                <a:cs typeface="ヒラギノ角ゴ Pro W3" charset="0"/>
              </a:rPr>
              <a:t> Cloud (a neighboring galaxy150,000 light-years away), the supernova had actually exploded 150,000 years ago </a:t>
            </a:r>
          </a:p>
          <a:p>
            <a:pPr>
              <a:spcBef>
                <a:spcPts val="1200"/>
              </a:spcBef>
              <a:defRPr/>
            </a:pPr>
            <a:r>
              <a:rPr lang="en-US" sz="2400" dirty="0">
                <a:latin typeface="Arial" charset="0"/>
                <a:ea typeface="ヒラギノ角ゴ Pro W3" charset="0"/>
                <a:cs typeface="ヒラギノ角ゴ Pro W3" charset="0"/>
              </a:rPr>
              <a:t> When we look at galaxies that are more and more distant from us, we are seeing them at younger and younger stages of their evolution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214313" y="0"/>
            <a:ext cx="7162800" cy="1295400"/>
          </a:xfrm>
        </p:spPr>
        <p:txBody>
          <a:bodyPr/>
          <a:lstStyle/>
          <a:p>
            <a:pPr>
              <a:defRPr/>
            </a:pPr>
            <a:r>
              <a:rPr lang="en-US" sz="1800">
                <a:latin typeface="Arial" charset="0"/>
                <a:ea typeface="ヒラギノ角ゴ Pro W3" charset="0"/>
                <a:cs typeface="ヒラギノ角ゴ Pro W3" charset="0"/>
              </a:rPr>
              <a:t> </a:t>
            </a:r>
            <a:r>
              <a:rPr lang="en-US" sz="2400">
                <a:latin typeface="Arial" charset="0"/>
                <a:ea typeface="ヒラギノ角ゴ Pro W3" charset="0"/>
                <a:cs typeface="ヒラギノ角ゴ Pro W3" charset="0"/>
              </a:rPr>
              <a:t>At great distances, we see objects as they were when the universe was much younger</a:t>
            </a:r>
            <a:endParaRPr lang="en-US">
              <a:latin typeface="Arial" charset="0"/>
              <a:ea typeface="ヒラギノ角ゴ Pro W3" charset="0"/>
              <a:cs typeface="ヒラギノ角ゴ Pro W3" charset="0"/>
            </a:endParaRPr>
          </a:p>
        </p:txBody>
      </p:sp>
      <p:sp>
        <p:nvSpPr>
          <p:cNvPr id="264195" name="Rectangle 3"/>
          <p:cNvSpPr>
            <a:spLocks noGrp="1" noChangeArrowheads="1"/>
          </p:cNvSpPr>
          <p:nvPr>
            <p:ph idx="1"/>
          </p:nvPr>
        </p:nvSpPr>
        <p:spPr>
          <a:xfrm>
            <a:off x="914400" y="3429000"/>
            <a:ext cx="7772400" cy="4114800"/>
          </a:xfrm>
        </p:spPr>
        <p:txBody>
          <a:bodyPr/>
          <a:lstStyle/>
          <a:p>
            <a:pPr>
              <a:buFontTx/>
              <a:buNone/>
              <a:defRPr/>
            </a:pPr>
            <a:r>
              <a:rPr lang="en-US">
                <a:latin typeface="Arial" charset="0"/>
                <a:ea typeface="ヒラギノ角ゴ Pro W3" charset="0"/>
                <a:cs typeface="ヒラギノ角ゴ Pro W3" charset="0"/>
              </a:rPr>
              <a:t> </a:t>
            </a:r>
          </a:p>
        </p:txBody>
      </p:sp>
      <p:pic>
        <p:nvPicPr>
          <p:cNvPr id="111619" name="Picture 4"/>
          <p:cNvPicPr>
            <a:picLocks noChangeAspect="1" noChangeArrowheads="1"/>
          </p:cNvPicPr>
          <p:nvPr/>
        </p:nvPicPr>
        <p:blipFill>
          <a:blip r:embed="rId3">
            <a:extLst>
              <a:ext uri="{28A0092B-C50C-407E-A947-70E740481C1C}">
                <a14:useLocalDpi xmlns:a14="http://schemas.microsoft.com/office/drawing/2010/main" val="0"/>
              </a:ext>
            </a:extLst>
          </a:blip>
          <a:srcRect b="26387"/>
          <a:stretch>
            <a:fillRect/>
          </a:stretch>
        </p:blipFill>
        <p:spPr bwMode="auto">
          <a:xfrm>
            <a:off x="347663" y="2108200"/>
            <a:ext cx="85344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74083" name="Rectangle 3"/>
          <p:cNvSpPr>
            <a:spLocks noGrp="1" noChangeArrowheads="1"/>
          </p:cNvSpPr>
          <p:nvPr>
            <p:ph type="body" idx="1"/>
          </p:nvPr>
        </p:nvSpPr>
        <p:spPr/>
        <p:txBody>
          <a:bodyPr/>
          <a:lstStyle/>
          <a:p>
            <a:pPr>
              <a:buFontTx/>
              <a:buNone/>
              <a:defRPr/>
            </a:pPr>
            <a:r>
              <a:rPr lang="en-US" sz="2400" dirty="0">
                <a:latin typeface="Arial" charset="0"/>
                <a:ea typeface="ヒラギノ角ゴ Pro W3" charset="0"/>
                <a:cs typeface="ヒラギノ角ゴ Pro W3" charset="0"/>
              </a:rPr>
              <a:t>If the speed of light were half what it is now, then a </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light-year</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 would </a:t>
            </a:r>
          </a:p>
          <a:p>
            <a:pPr>
              <a:buFontTx/>
              <a:buNone/>
              <a:defRPr/>
            </a:pPr>
            <a:r>
              <a:rPr lang="en-US" sz="2400" dirty="0">
                <a:latin typeface="Arial" charset="0"/>
                <a:ea typeface="ヒラギノ角ゴ Pro W3" charset="0"/>
                <a:cs typeface="ヒラギノ角ゴ Pro W3" charset="0"/>
              </a:rPr>
              <a:t>a) take half as long to traverse at light speed</a:t>
            </a:r>
          </a:p>
          <a:p>
            <a:pPr>
              <a:buFontTx/>
              <a:buNone/>
              <a:defRPr/>
            </a:pPr>
            <a:r>
              <a:rPr lang="en-US" sz="2400" dirty="0">
                <a:latin typeface="Arial" charset="0"/>
                <a:ea typeface="ヒラギノ角ゴ Pro W3" charset="0"/>
                <a:cs typeface="ヒラギノ角ゴ Pro W3" charset="0"/>
              </a:rPr>
              <a:t>b) take the same amount of time to traverse at light speed</a:t>
            </a:r>
          </a:p>
          <a:p>
            <a:pPr>
              <a:buFontTx/>
              <a:buNone/>
              <a:defRPr/>
            </a:pPr>
            <a:r>
              <a:rPr lang="en-US" sz="2400" dirty="0">
                <a:latin typeface="Arial" charset="0"/>
                <a:ea typeface="ヒラギノ角ゴ Pro W3" charset="0"/>
                <a:cs typeface="ヒラギノ角ゴ Pro W3" charset="0"/>
              </a:rPr>
              <a:t>c) last twice as many months</a:t>
            </a:r>
          </a:p>
          <a:p>
            <a:pPr>
              <a:buFontTx/>
              <a:buNone/>
              <a:defRPr/>
            </a:pPr>
            <a:r>
              <a:rPr lang="en-US" sz="2400" dirty="0">
                <a:latin typeface="Arial" charset="0"/>
                <a:ea typeface="ヒラギノ角ゴ Pro W3" charset="0"/>
                <a:cs typeface="ヒラギノ角ゴ Pro W3" charset="0"/>
              </a:rPr>
              <a:t>d) last half as many months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defRPr/>
            </a:pPr>
            <a:r>
              <a:rPr lang="en-US" dirty="0" err="1">
                <a:latin typeface="Arial" charset="0"/>
                <a:ea typeface="ヒラギノ角ゴ Pro W3" charset="0"/>
                <a:cs typeface="ヒラギノ角ゴ Pro W3" charset="0"/>
              </a:rPr>
              <a:t>ConcepTest</a:t>
            </a:r>
            <a:r>
              <a:rPr lang="en-US" dirty="0">
                <a:latin typeface="Arial" charset="0"/>
                <a:ea typeface="ヒラギノ角ゴ Pro W3" charset="0"/>
                <a:cs typeface="ヒラギノ角ゴ Pro W3" charset="0"/>
              </a:rPr>
              <a:t> </a:t>
            </a:r>
          </a:p>
        </p:txBody>
      </p:sp>
      <p:sp>
        <p:nvSpPr>
          <p:cNvPr id="174083" name="Rectangle 3"/>
          <p:cNvSpPr>
            <a:spLocks noGrp="1" noChangeArrowheads="1"/>
          </p:cNvSpPr>
          <p:nvPr>
            <p:ph type="body" idx="1"/>
          </p:nvPr>
        </p:nvSpPr>
        <p:spPr/>
        <p:txBody>
          <a:bodyPr/>
          <a:lstStyle/>
          <a:p>
            <a:pPr>
              <a:buFontTx/>
              <a:buNone/>
              <a:defRPr/>
            </a:pPr>
            <a:r>
              <a:rPr lang="en-US" sz="2400" dirty="0">
                <a:latin typeface="Arial" charset="0"/>
                <a:ea typeface="ヒラギノ角ゴ Pro W3" charset="0"/>
                <a:cs typeface="ヒラギノ角ゴ Pro W3" charset="0"/>
              </a:rPr>
              <a:t>If the speed of light were half what it is now, then a </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light-year</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 would </a:t>
            </a:r>
          </a:p>
          <a:p>
            <a:pPr>
              <a:buFontTx/>
              <a:buNone/>
              <a:defRPr/>
            </a:pPr>
            <a:r>
              <a:rPr lang="en-US" sz="2400" dirty="0">
                <a:latin typeface="Arial" charset="0"/>
                <a:ea typeface="ヒラギノ角ゴ Pro W3" charset="0"/>
                <a:cs typeface="ヒラギノ角ゴ Pro W3" charset="0"/>
              </a:rPr>
              <a:t>a) take half as long to traverse at light speed</a:t>
            </a:r>
          </a:p>
          <a:p>
            <a:pPr>
              <a:buFontTx/>
              <a:buNone/>
              <a:defRPr/>
            </a:pPr>
            <a:r>
              <a:rPr lang="en-US" sz="2400" dirty="0">
                <a:latin typeface="Arial" charset="0"/>
                <a:ea typeface="ヒラギノ角ゴ Pro W3" charset="0"/>
                <a:cs typeface="ヒラギノ角ゴ Pro W3" charset="0"/>
              </a:rPr>
              <a:t>b)</a:t>
            </a:r>
            <a:r>
              <a:rPr lang="en-US" sz="2400" dirty="0">
                <a:solidFill>
                  <a:srgbClr val="00FFFF"/>
                </a:solidFill>
                <a:latin typeface="Arial" charset="0"/>
                <a:ea typeface="ヒラギノ角ゴ Pro W3" charset="0"/>
                <a:cs typeface="ヒラギノ角ゴ Pro W3" charset="0"/>
              </a:rPr>
              <a:t> take the same amount of time to traverse at light speed</a:t>
            </a:r>
          </a:p>
          <a:p>
            <a:pPr>
              <a:buFontTx/>
              <a:buNone/>
              <a:defRPr/>
            </a:pPr>
            <a:r>
              <a:rPr lang="en-US" sz="2400" dirty="0">
                <a:latin typeface="Arial" charset="0"/>
                <a:ea typeface="ヒラギノ角ゴ Pro W3" charset="0"/>
                <a:cs typeface="ヒラギノ角ゴ Pro W3" charset="0"/>
              </a:rPr>
              <a:t>c) last twice as many months</a:t>
            </a:r>
          </a:p>
          <a:p>
            <a:pPr>
              <a:buFontTx/>
              <a:buNone/>
              <a:defRPr/>
            </a:pPr>
            <a:r>
              <a:rPr lang="en-US" sz="2400" dirty="0">
                <a:latin typeface="Arial" charset="0"/>
                <a:ea typeface="ヒラギノ角ゴ Pro W3" charset="0"/>
                <a:cs typeface="ヒラギノ角ゴ Pro W3" charset="0"/>
              </a:rPr>
              <a:t>d) last half as many months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98450" y="0"/>
            <a:ext cx="7162800" cy="1295400"/>
          </a:xfrm>
        </p:spPr>
        <p:txBody>
          <a:bodyPr/>
          <a:lstStyle/>
          <a:p>
            <a:pPr>
              <a:defRPr/>
            </a:pPr>
            <a:r>
              <a:rPr lang="en-US" dirty="0">
                <a:latin typeface="Arial" charset="0"/>
                <a:ea typeface="ヒラギノ角ゴ Pro W3" charset="0"/>
                <a:cs typeface="ヒラギノ角ゴ Pro W3" charset="0"/>
              </a:rPr>
              <a:t>The expansion of the universe and the Big Bang</a:t>
            </a:r>
          </a:p>
        </p:txBody>
      </p:sp>
      <p:sp>
        <p:nvSpPr>
          <p:cNvPr id="171011" name="Rectangle 3"/>
          <p:cNvSpPr>
            <a:spLocks noGrp="1" noChangeArrowheads="1"/>
          </p:cNvSpPr>
          <p:nvPr>
            <p:ph type="body" idx="1"/>
          </p:nvPr>
        </p:nvSpPr>
        <p:spPr/>
        <p:txBody>
          <a:bodyPr/>
          <a:lstStyle/>
          <a:p>
            <a:pPr>
              <a:defRPr/>
            </a:pPr>
            <a:r>
              <a:rPr lang="en-US" sz="2400">
                <a:latin typeface="Arial" charset="0"/>
                <a:ea typeface="ヒラギノ角ゴ Pro W3" charset="0"/>
                <a:cs typeface="ヒラギノ角ゴ Pro W3" charset="0"/>
              </a:rPr>
              <a:t>Observation:</a:t>
            </a:r>
          </a:p>
          <a:p>
            <a:pPr lvl="1">
              <a:defRPr/>
            </a:pPr>
            <a:r>
              <a:rPr lang="en-US" sz="2000">
                <a:latin typeface="Arial" charset="0"/>
                <a:ea typeface="ヒラギノ角ゴ Pro W3" charset="0"/>
              </a:rPr>
              <a:t>Virtually every galaxy outside our Local Group is moving away from us</a:t>
            </a:r>
          </a:p>
          <a:p>
            <a:pPr lvl="1">
              <a:defRPr/>
            </a:pPr>
            <a:r>
              <a:rPr lang="en-US" sz="2000">
                <a:latin typeface="Arial" charset="0"/>
                <a:ea typeface="ヒラギノ角ゴ Pro W3" charset="0"/>
              </a:rPr>
              <a:t>The farther away a galaxy is, the faster it is moving away from us</a:t>
            </a:r>
          </a:p>
          <a:p>
            <a:pPr lvl="1">
              <a:defRPr/>
            </a:pPr>
            <a:r>
              <a:rPr lang="en-US" sz="2000">
                <a:latin typeface="Arial" charset="0"/>
                <a:ea typeface="ヒラギノ角ゴ Pro W3" charset="0"/>
              </a:rPr>
              <a:t>How is the observation made?  From Doppler shift of spectral lines (will discuss in later lecture).  </a:t>
            </a:r>
          </a:p>
          <a:p>
            <a:pPr lvl="2">
              <a:defRPr/>
            </a:pPr>
            <a:r>
              <a:rPr lang="en-US" sz="2000">
                <a:latin typeface="Arial" charset="0"/>
                <a:ea typeface="ヒラギノ角ゴ Pro W3" charset="0"/>
              </a:rPr>
              <a:t>Color of light becomes redder if the object emitting the light is moving away from us.</a:t>
            </a:r>
          </a:p>
          <a:p>
            <a:pPr>
              <a:defRPr/>
            </a:pPr>
            <a:r>
              <a:rPr lang="en-US" sz="2400">
                <a:latin typeface="Arial" charset="0"/>
                <a:ea typeface="ヒラギノ角ゴ Pro W3" charset="0"/>
                <a:cs typeface="ヒラギノ角ゴ Pro W3" charset="0"/>
              </a:rPr>
              <a:t>Recession velocities are large:</a:t>
            </a:r>
          </a:p>
          <a:p>
            <a:pPr lvl="1">
              <a:defRPr/>
            </a:pPr>
            <a:r>
              <a:rPr lang="en-US" sz="2000">
                <a:latin typeface="Arial" charset="0"/>
                <a:ea typeface="ヒラギノ角ゴ Pro W3" charset="0"/>
              </a:rPr>
              <a:t>tens of thousands to 100</a:t>
            </a:r>
            <a:r>
              <a:rPr lang="ja-JP" altLang="en-US" sz="2000">
                <a:latin typeface="Arial" charset="0"/>
                <a:ea typeface="ヒラギノ角ゴ Pro W3" charset="0"/>
              </a:rPr>
              <a:t>’</a:t>
            </a:r>
            <a:r>
              <a:rPr lang="en-US" sz="2000">
                <a:latin typeface="Arial" charset="0"/>
                <a:ea typeface="ヒラギノ角ゴ Pro W3" charset="0"/>
              </a:rPr>
              <a:t>s of thousands of km/sec</a:t>
            </a:r>
          </a:p>
          <a:p>
            <a:pPr lvl="1">
              <a:defRPr/>
            </a:pPr>
            <a:endParaRPr lang="en-US" sz="2000">
              <a:latin typeface="Arial" charset="0"/>
              <a:ea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What</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s going on?</a:t>
            </a:r>
          </a:p>
        </p:txBody>
      </p:sp>
      <p:sp>
        <p:nvSpPr>
          <p:cNvPr id="189443" name="Rectangle 3"/>
          <p:cNvSpPr>
            <a:spLocks noGrp="1" noChangeArrowheads="1"/>
          </p:cNvSpPr>
          <p:nvPr>
            <p:ph type="body" idx="1"/>
          </p:nvPr>
        </p:nvSpPr>
        <p:spPr/>
        <p:txBody>
          <a:bodyPr/>
          <a:lstStyle/>
          <a:p>
            <a:pPr>
              <a:lnSpc>
                <a:spcPct val="90000"/>
              </a:lnSpc>
              <a:defRPr/>
            </a:pPr>
            <a:r>
              <a:rPr lang="en-US" u="sng">
                <a:latin typeface="Arial" charset="0"/>
                <a:ea typeface="ヒラギノ角ゴ Pro W3" charset="0"/>
                <a:cs typeface="ヒラギノ角ゴ Pro W3" charset="0"/>
              </a:rPr>
              <a:t>Entire</a:t>
            </a:r>
            <a:r>
              <a:rPr lang="en-US">
                <a:latin typeface="Arial" charset="0"/>
                <a:ea typeface="ヒラギノ角ゴ Pro W3" charset="0"/>
                <a:cs typeface="ヒラギノ角ゴ Pro W3" charset="0"/>
              </a:rPr>
              <a:t> universe is expanding</a:t>
            </a:r>
          </a:p>
          <a:p>
            <a:pPr lvl="1">
              <a:lnSpc>
                <a:spcPct val="90000"/>
              </a:lnSpc>
              <a:defRPr/>
            </a:pPr>
            <a:r>
              <a:rPr lang="en-US">
                <a:latin typeface="Arial" charset="0"/>
                <a:ea typeface="ヒラギノ角ゴ Pro W3" charset="0"/>
              </a:rPr>
              <a:t>(It</a:t>
            </a:r>
            <a:r>
              <a:rPr lang="ja-JP" altLang="en-US">
                <a:latin typeface="Arial" charset="0"/>
                <a:ea typeface="ヒラギノ角ゴ Pro W3" charset="0"/>
              </a:rPr>
              <a:t>’</a:t>
            </a:r>
            <a:r>
              <a:rPr lang="en-US">
                <a:latin typeface="Arial" charset="0"/>
                <a:ea typeface="ヒラギノ角ゴ Pro W3" charset="0"/>
              </a:rPr>
              <a:t>s not that everybody hates us....)</a:t>
            </a:r>
          </a:p>
          <a:p>
            <a:pPr>
              <a:lnSpc>
                <a:spcPct val="90000"/>
              </a:lnSpc>
              <a:defRPr/>
            </a:pPr>
            <a:r>
              <a:rPr lang="en-US">
                <a:latin typeface="Arial" charset="0"/>
                <a:ea typeface="ヒラギノ角ゴ Pro W3" charset="0"/>
                <a:cs typeface="ヒラギノ角ゴ Pro W3" charset="0"/>
              </a:rPr>
              <a:t>Furthermore, at </a:t>
            </a:r>
            <a:r>
              <a:rPr lang="en-US" u="sng">
                <a:latin typeface="Arial" charset="0"/>
                <a:ea typeface="ヒラギノ角ゴ Pro W3" charset="0"/>
                <a:cs typeface="ヒラギノ角ゴ Pro W3" charset="0"/>
              </a:rPr>
              <a:t>every</a:t>
            </a:r>
            <a:r>
              <a:rPr lang="en-US">
                <a:latin typeface="Arial" charset="0"/>
                <a:ea typeface="ヒラギノ角ゴ Pro W3" charset="0"/>
                <a:cs typeface="ヒラギノ角ゴ Pro W3" charset="0"/>
              </a:rPr>
              <a:t> place in the universe, it looks like the rest of the galaxies are all receding, and more distant galaxies are receding faster</a:t>
            </a:r>
          </a:p>
          <a:p>
            <a:pPr>
              <a:lnSpc>
                <a:spcPct val="90000"/>
              </a:lnSpc>
              <a:defRPr/>
            </a:pPr>
            <a:r>
              <a:rPr lang="en-US">
                <a:latin typeface="Arial" charset="0"/>
                <a:ea typeface="ヒラギノ角ゴ Pro W3" charset="0"/>
                <a:cs typeface="ヒラギノ角ゴ Pro W3" charset="0"/>
              </a:rPr>
              <a:t>Analogies to help understand this:</a:t>
            </a:r>
          </a:p>
          <a:p>
            <a:pPr lvl="1">
              <a:lnSpc>
                <a:spcPct val="90000"/>
              </a:lnSpc>
              <a:defRPr/>
            </a:pPr>
            <a:r>
              <a:rPr lang="en-US">
                <a:latin typeface="Arial" charset="0"/>
                <a:ea typeface="ヒラギノ角ゴ Pro W3" charset="0"/>
              </a:rPr>
              <a:t>A jungle gym that whose bars are all getting longer</a:t>
            </a:r>
          </a:p>
          <a:p>
            <a:pPr lvl="1">
              <a:lnSpc>
                <a:spcPct val="90000"/>
              </a:lnSpc>
              <a:defRPr/>
            </a:pPr>
            <a:r>
              <a:rPr lang="en-US">
                <a:latin typeface="Arial" charset="0"/>
                <a:ea typeface="ヒラギノ角ゴ Pro W3" charset="0"/>
              </a:rPr>
              <a:t>A sponge cake that is expanding as it bakes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defRPr/>
            </a:pP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Local Sponge Cake</a:t>
            </a:r>
            <a:r>
              <a:rPr lang="ja-JP" altLang="en-US">
                <a:latin typeface="Arial" charset="0"/>
                <a:ea typeface="ヒラギノ角ゴ Pro W3" charset="0"/>
                <a:cs typeface="ヒラギノ角ゴ Pro W3" charset="0"/>
              </a:rPr>
              <a:t>”</a:t>
            </a:r>
            <a:r>
              <a:rPr lang="en-US">
                <a:latin typeface="Arial" charset="0"/>
                <a:ea typeface="ヒラギノ角ゴ Pro W3" charset="0"/>
                <a:cs typeface="ヒラギノ角ゴ Pro W3" charset="0"/>
              </a:rPr>
              <a:t> Example</a:t>
            </a:r>
          </a:p>
        </p:txBody>
      </p:sp>
      <p:sp>
        <p:nvSpPr>
          <p:cNvPr id="172035" name="Rectangle 3"/>
          <p:cNvSpPr>
            <a:spLocks noGrp="1" noChangeArrowheads="1"/>
          </p:cNvSpPr>
          <p:nvPr>
            <p:ph type="body" idx="1"/>
          </p:nvPr>
        </p:nvSpPr>
        <p:spPr>
          <a:xfrm>
            <a:off x="4992688" y="2154238"/>
            <a:ext cx="3911600" cy="2057400"/>
          </a:xfrm>
        </p:spPr>
        <p:txBody>
          <a:bodyPr/>
          <a:lstStyle/>
          <a:p>
            <a:pPr>
              <a:lnSpc>
                <a:spcPct val="90000"/>
              </a:lnSpc>
              <a:defRPr/>
            </a:pPr>
            <a:r>
              <a:rPr lang="en-US" sz="2400" u="sng">
                <a:latin typeface="Arial" charset="0"/>
                <a:ea typeface="ヒラギノ角ゴ Pro W3" charset="0"/>
                <a:cs typeface="ヒラギノ角ゴ Pro W3" charset="0"/>
              </a:rPr>
              <a:t>Every</a:t>
            </a:r>
            <a:r>
              <a:rPr lang="en-US" sz="2400">
                <a:latin typeface="Arial" charset="0"/>
                <a:ea typeface="ヒラギノ角ゴ Pro W3" charset="0"/>
                <a:cs typeface="ヒラギノ角ゴ Pro W3" charset="0"/>
              </a:rPr>
              <a:t> raisin sees all the other raisins moving away from it</a:t>
            </a:r>
          </a:p>
          <a:p>
            <a:pPr>
              <a:lnSpc>
                <a:spcPct val="90000"/>
              </a:lnSpc>
              <a:defRPr/>
            </a:pPr>
            <a:r>
              <a:rPr lang="en-US" sz="2400">
                <a:latin typeface="Arial" charset="0"/>
                <a:ea typeface="ヒラギノ角ゴ Pro W3" charset="0"/>
                <a:cs typeface="ヒラギノ角ゴ Pro W3" charset="0"/>
              </a:rPr>
              <a:t>More distant raisins move away faster</a:t>
            </a:r>
          </a:p>
        </p:txBody>
      </p:sp>
      <p:pic>
        <p:nvPicPr>
          <p:cNvPr id="121859" name="Picture 4"/>
          <p:cNvPicPr>
            <a:picLocks noChangeAspect="1" noChangeArrowheads="1"/>
          </p:cNvPicPr>
          <p:nvPr/>
        </p:nvPicPr>
        <p:blipFill>
          <a:blip r:embed="rId3">
            <a:extLst>
              <a:ext uri="{28A0092B-C50C-407E-A947-70E740481C1C}">
                <a14:useLocalDpi xmlns:a14="http://schemas.microsoft.com/office/drawing/2010/main" val="0"/>
              </a:ext>
            </a:extLst>
          </a:blip>
          <a:srcRect b="4921"/>
          <a:stretch>
            <a:fillRect/>
          </a:stretch>
        </p:blipFill>
        <p:spPr bwMode="auto">
          <a:xfrm>
            <a:off x="152400" y="1643063"/>
            <a:ext cx="47085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AutoShape 9">
            <a:hlinkClick r:id="rId4" action="ppaction://hlinkfile" highlightClick="1"/>
          </p:cNvPr>
          <p:cNvSpPr>
            <a:spLocks noChangeArrowheads="1"/>
          </p:cNvSpPr>
          <p:nvPr/>
        </p:nvSpPr>
        <p:spPr bwMode="auto">
          <a:xfrm>
            <a:off x="6288088" y="4778375"/>
            <a:ext cx="1042987" cy="1042988"/>
          </a:xfrm>
          <a:prstGeom prst="actionButtonForwardNex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TextBox 6"/>
          <p:cNvSpPr txBox="1"/>
          <p:nvPr/>
        </p:nvSpPr>
        <p:spPr>
          <a:xfrm>
            <a:off x="6027738" y="5989638"/>
            <a:ext cx="1655762" cy="461962"/>
          </a:xfrm>
          <a:prstGeom prst="rect">
            <a:avLst/>
          </a:prstGeom>
          <a:noFill/>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defRPr/>
            </a:pPr>
            <a:r>
              <a:rPr lang="en-US" smtClean="0">
                <a:effectLst>
                  <a:outerShdw blurRad="38100" dist="38100" dir="2700000" algn="tl">
                    <a:srgbClr val="000000"/>
                  </a:outerShdw>
                </a:effectLst>
                <a:latin typeface="Arial" charset="0"/>
              </a:rPr>
              <a:t>Click here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a:defRPr/>
            </a:pPr>
            <a:r>
              <a:rPr lang="en-US" sz="3600">
                <a:latin typeface="Arial" charset="0"/>
                <a:ea typeface="ヒラギノ角ゴ Pro W3" charset="0"/>
                <a:cs typeface="ヒラギノ角ゴ Pro W3" charset="0"/>
              </a:rPr>
              <a:t>Asteroid</a:t>
            </a:r>
            <a:endParaRPr lang="en-US" sz="3600" b="0">
              <a:latin typeface="Arial" charset="0"/>
              <a:ea typeface="ヒラギノ角ゴ Pro W3" charset="0"/>
              <a:cs typeface="ヒラギノ角ゴ Pro W3" charset="0"/>
            </a:endParaRPr>
          </a:p>
        </p:txBody>
      </p:sp>
      <p:sp>
        <p:nvSpPr>
          <p:cNvPr id="211971" name="Rectangle 3"/>
          <p:cNvSpPr>
            <a:spLocks noGrp="1" noChangeArrowheads="1"/>
          </p:cNvSpPr>
          <p:nvPr>
            <p:ph type="body" sz="half" idx="2"/>
          </p:nvPr>
        </p:nvSpPr>
        <p:spPr>
          <a:xfrm>
            <a:off x="304800" y="3048000"/>
            <a:ext cx="4038600" cy="1752600"/>
          </a:xfrm>
        </p:spPr>
        <p:txBody>
          <a:bodyPr/>
          <a:lstStyle/>
          <a:p>
            <a:pPr>
              <a:buFontTx/>
              <a:buNone/>
              <a:defRPr/>
            </a:pPr>
            <a:r>
              <a:rPr lang="en-US" sz="3200">
                <a:latin typeface="Times New Roman" charset="0"/>
                <a:ea typeface="ヒラギノ角ゴ Pro W3" charset="0"/>
                <a:cs typeface="ヒラギノ角ゴ Pro W3" charset="0"/>
              </a:rPr>
              <a:t>  </a:t>
            </a:r>
            <a:r>
              <a:rPr lang="en-US" sz="3200">
                <a:latin typeface="Helvetica" charset="0"/>
                <a:ea typeface="ヒラギノ角ゴ Pro W3" charset="0"/>
                <a:cs typeface="ヒラギノ角ゴ Pro W3" charset="0"/>
              </a:rPr>
              <a:t> A relatively small and </a:t>
            </a:r>
            <a:r>
              <a:rPr lang="en-US" sz="3200">
                <a:solidFill>
                  <a:srgbClr val="00FFFF"/>
                </a:solidFill>
                <a:latin typeface="Helvetica" charset="0"/>
                <a:ea typeface="ヒラギノ角ゴ Pro W3" charset="0"/>
                <a:cs typeface="ヒラギノ角ゴ Pro W3" charset="0"/>
              </a:rPr>
              <a:t>rocky</a:t>
            </a:r>
            <a:r>
              <a:rPr lang="en-US" sz="3200">
                <a:latin typeface="Helvetica" charset="0"/>
                <a:ea typeface="ヒラギノ角ゴ Pro W3" charset="0"/>
                <a:cs typeface="ヒラギノ角ゴ Pro W3" charset="0"/>
              </a:rPr>
              <a:t> object that orbits a star.</a:t>
            </a:r>
            <a:endParaRPr lang="en-US" sz="2400">
              <a:latin typeface="Helvetica" charset="0"/>
              <a:ea typeface="ヒラギノ角ゴ Pro W3" charset="0"/>
              <a:cs typeface="ヒラギノ角ゴ Pro W3" charset="0"/>
            </a:endParaRPr>
          </a:p>
        </p:txBody>
      </p:sp>
      <p:pic>
        <p:nvPicPr>
          <p:cNvPr id="15363" name="Picture 4" descr="f12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590800"/>
            <a:ext cx="4241800"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p:cNvSpPr txBox="1">
            <a:spLocks noChangeArrowheads="1"/>
          </p:cNvSpPr>
          <p:nvPr/>
        </p:nvSpPr>
        <p:spPr bwMode="auto">
          <a:xfrm>
            <a:off x="4784725" y="4900613"/>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b="0">
                <a:solidFill>
                  <a:schemeClr val="tx2"/>
                </a:solidFill>
                <a:latin typeface="Helvetica" charset="0"/>
              </a:rPr>
              <a:t>Ida</a:t>
            </a:r>
            <a:endParaRPr lang="en-US" b="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The Big Bang</a:t>
            </a:r>
          </a:p>
        </p:txBody>
      </p:sp>
      <p:sp>
        <p:nvSpPr>
          <p:cNvPr id="190467" name="Rectangle 3"/>
          <p:cNvSpPr>
            <a:spLocks noGrp="1" noChangeArrowheads="1"/>
          </p:cNvSpPr>
          <p:nvPr>
            <p:ph type="body" idx="1"/>
          </p:nvPr>
        </p:nvSpPr>
        <p:spPr/>
        <p:txBody>
          <a:bodyPr/>
          <a:lstStyle/>
          <a:p>
            <a:pPr>
              <a:defRPr/>
            </a:pPr>
            <a:r>
              <a:rPr lang="en-US">
                <a:latin typeface="Arial" charset="0"/>
                <a:ea typeface="ヒラギノ角ゴ Pro W3" charset="0"/>
                <a:cs typeface="ヒラギノ角ゴ Pro W3" charset="0"/>
              </a:rPr>
              <a:t>This is as far back as we can hope to measure</a:t>
            </a:r>
          </a:p>
          <a:p>
            <a:pPr>
              <a:defRPr/>
            </a:pPr>
            <a:r>
              <a:rPr lang="en-US" u="sng">
                <a:latin typeface="Arial" charset="0"/>
                <a:ea typeface="ヒラギノ角ゴ Pro W3" charset="0"/>
                <a:cs typeface="ヒラギノ角ゴ Pro W3" charset="0"/>
              </a:rPr>
              <a:t>Every</a:t>
            </a:r>
            <a:r>
              <a:rPr lang="en-US">
                <a:latin typeface="Arial" charset="0"/>
                <a:ea typeface="ヒラギノ角ゴ Pro W3" charset="0"/>
                <a:cs typeface="ヒラギノ角ゴ Pro W3" charset="0"/>
              </a:rPr>
              <a:t> place in the universe was (almost) infinitely dense and infinitely hot</a:t>
            </a:r>
          </a:p>
          <a:p>
            <a:pPr>
              <a:defRPr/>
            </a:pPr>
            <a:r>
              <a:rPr lang="en-US">
                <a:latin typeface="Arial" charset="0"/>
                <a:ea typeface="ヒラギノ角ゴ Pro W3" charset="0"/>
                <a:cs typeface="ヒラギノ角ゴ Pro W3" charset="0"/>
              </a:rPr>
              <a:t>Ever since the Big Bang, the universe has been expanding, becoming less dense (on the average), and cooling off</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73059" name="Rectangle 3"/>
          <p:cNvSpPr>
            <a:spLocks noGrp="1" noChangeArrowheads="1"/>
          </p:cNvSpPr>
          <p:nvPr>
            <p:ph type="body" idx="1"/>
          </p:nvPr>
        </p:nvSpPr>
        <p:spPr/>
        <p:txBody>
          <a:bodyPr/>
          <a:lstStyle/>
          <a:p>
            <a:pPr>
              <a:buFontTx/>
              <a:buNone/>
              <a:defRPr/>
            </a:pPr>
            <a:r>
              <a:rPr lang="en-US" sz="2400" dirty="0">
                <a:latin typeface="Arial" charset="0"/>
                <a:ea typeface="ヒラギノ角ゴ Pro W3" charset="0"/>
                <a:cs typeface="ヒラギノ角ゴ Pro W3" charset="0"/>
              </a:rPr>
              <a:t>There must be some very large distance such that light from a galaxy at that distance </a:t>
            </a:r>
            <a:r>
              <a:rPr lang="en-US" sz="2400" dirty="0" err="1">
                <a:latin typeface="Arial" charset="0"/>
                <a:ea typeface="ヒラギノ角ゴ Pro W3" charset="0"/>
                <a:cs typeface="ヒラギノ角ゴ Pro W3" charset="0"/>
              </a:rPr>
              <a:t>hasn</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t </a:t>
            </a:r>
            <a:r>
              <a:rPr lang="en-US" sz="2400" dirty="0" smtClean="0">
                <a:latin typeface="Arial" charset="0"/>
                <a:ea typeface="ヒラギノ角ゴ Pro W3" charset="0"/>
                <a:cs typeface="ヒラギノ角ゴ Pro W3" charset="0"/>
              </a:rPr>
              <a:t>yet reached </a:t>
            </a:r>
            <a:r>
              <a:rPr lang="en-US" sz="2400" dirty="0">
                <a:latin typeface="Arial" charset="0"/>
                <a:ea typeface="ヒラギノ角ゴ Pro W3" charset="0"/>
                <a:cs typeface="ヒラギノ角ゴ Pro W3" charset="0"/>
              </a:rPr>
              <a:t>us during the age of the universe.  The expansion velocity of galaxies at that distance, relative to us, must be</a:t>
            </a:r>
          </a:p>
          <a:p>
            <a:pPr>
              <a:buFontTx/>
              <a:buNone/>
              <a:defRPr/>
            </a:pPr>
            <a:r>
              <a:rPr lang="en-US" sz="2400" dirty="0">
                <a:latin typeface="Arial" charset="0"/>
                <a:ea typeface="ヒラギノ角ゴ Pro W3" charset="0"/>
                <a:cs typeface="ヒラギノ角ゴ Pro W3" charset="0"/>
              </a:rPr>
              <a:t>a) zero</a:t>
            </a:r>
          </a:p>
          <a:p>
            <a:pPr>
              <a:buFontTx/>
              <a:buNone/>
              <a:defRPr/>
            </a:pPr>
            <a:r>
              <a:rPr lang="en-US" sz="2400" dirty="0">
                <a:latin typeface="Arial" charset="0"/>
                <a:ea typeface="ヒラギノ角ゴ Pro W3" charset="0"/>
                <a:cs typeface="ヒラギノ角ゴ Pro W3" charset="0"/>
              </a:rPr>
              <a:t>b) infinite</a:t>
            </a:r>
          </a:p>
          <a:p>
            <a:pPr>
              <a:buFontTx/>
              <a:buNone/>
              <a:defRPr/>
            </a:pPr>
            <a:r>
              <a:rPr lang="en-US" sz="2400" dirty="0">
                <a:latin typeface="Arial" charset="0"/>
                <a:ea typeface="ヒラギノ角ゴ Pro W3" charset="0"/>
                <a:cs typeface="ヒラギノ角ゴ Pro W3" charset="0"/>
              </a:rPr>
              <a:t>c) less than the speed of light</a:t>
            </a:r>
          </a:p>
          <a:p>
            <a:pPr>
              <a:buFontTx/>
              <a:buNone/>
              <a:defRPr/>
            </a:pPr>
            <a:r>
              <a:rPr lang="en-US" sz="2400" dirty="0">
                <a:latin typeface="Arial" charset="0"/>
                <a:ea typeface="ヒラギノ角ゴ Pro W3" charset="0"/>
                <a:cs typeface="ヒラギノ角ゴ Pro W3" charset="0"/>
              </a:rPr>
              <a:t>d) the speed of light or greater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defRPr/>
            </a:pPr>
            <a:r>
              <a:rPr lang="en-US" dirty="0" err="1" smtClean="0">
                <a:latin typeface="Arial" charset="0"/>
                <a:ea typeface="ヒラギノ角ゴ Pro W3" charset="0"/>
                <a:cs typeface="ヒラギノ角ゴ Pro W3" charset="0"/>
              </a:rPr>
              <a:t>ConcepTest</a:t>
            </a:r>
            <a:endParaRPr lang="en-US" dirty="0">
              <a:latin typeface="Arial" charset="0"/>
              <a:ea typeface="ヒラギノ角ゴ Pro W3" charset="0"/>
              <a:cs typeface="ヒラギノ角ゴ Pro W3" charset="0"/>
            </a:endParaRPr>
          </a:p>
        </p:txBody>
      </p:sp>
      <p:sp>
        <p:nvSpPr>
          <p:cNvPr id="173059" name="Rectangle 3"/>
          <p:cNvSpPr>
            <a:spLocks noGrp="1" noChangeArrowheads="1"/>
          </p:cNvSpPr>
          <p:nvPr>
            <p:ph type="body" idx="1"/>
          </p:nvPr>
        </p:nvSpPr>
        <p:spPr/>
        <p:txBody>
          <a:bodyPr/>
          <a:lstStyle/>
          <a:p>
            <a:pPr>
              <a:buFontTx/>
              <a:buNone/>
              <a:defRPr/>
            </a:pPr>
            <a:r>
              <a:rPr lang="en-US" sz="2400" dirty="0">
                <a:latin typeface="Arial" charset="0"/>
                <a:ea typeface="ヒラギノ角ゴ Pro W3" charset="0"/>
                <a:cs typeface="ヒラギノ角ゴ Pro W3" charset="0"/>
              </a:rPr>
              <a:t>There must be some very large distance such that light from a galaxy at that distance </a:t>
            </a:r>
            <a:r>
              <a:rPr lang="en-US" sz="2400" dirty="0" err="1">
                <a:latin typeface="Arial" charset="0"/>
                <a:ea typeface="ヒラギノ角ゴ Pro W3" charset="0"/>
                <a:cs typeface="ヒラギノ角ゴ Pro W3" charset="0"/>
              </a:rPr>
              <a:t>hasn</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t </a:t>
            </a:r>
            <a:r>
              <a:rPr lang="en-US" sz="2400" dirty="0" smtClean="0">
                <a:latin typeface="Arial" charset="0"/>
                <a:ea typeface="ヒラギノ角ゴ Pro W3" charset="0"/>
                <a:cs typeface="ヒラギノ角ゴ Pro W3" charset="0"/>
              </a:rPr>
              <a:t>yet reached </a:t>
            </a:r>
            <a:r>
              <a:rPr lang="en-US" sz="2400" dirty="0">
                <a:latin typeface="Arial" charset="0"/>
                <a:ea typeface="ヒラギノ角ゴ Pro W3" charset="0"/>
                <a:cs typeface="ヒラギノ角ゴ Pro W3" charset="0"/>
              </a:rPr>
              <a:t>us during the age of the universe.  The expansion velocity of galaxies at that distance, relative to us, must be</a:t>
            </a:r>
          </a:p>
          <a:p>
            <a:pPr>
              <a:buFontTx/>
              <a:buNone/>
              <a:defRPr/>
            </a:pPr>
            <a:r>
              <a:rPr lang="en-US" sz="2400" dirty="0">
                <a:latin typeface="Arial" charset="0"/>
                <a:ea typeface="ヒラギノ角ゴ Pro W3" charset="0"/>
                <a:cs typeface="ヒラギノ角ゴ Pro W3" charset="0"/>
              </a:rPr>
              <a:t>a) zero</a:t>
            </a:r>
          </a:p>
          <a:p>
            <a:pPr>
              <a:buFontTx/>
              <a:buNone/>
              <a:defRPr/>
            </a:pPr>
            <a:r>
              <a:rPr lang="en-US" sz="2400" dirty="0">
                <a:latin typeface="Arial" charset="0"/>
                <a:ea typeface="ヒラギノ角ゴ Pro W3" charset="0"/>
                <a:cs typeface="ヒラギノ角ゴ Pro W3" charset="0"/>
              </a:rPr>
              <a:t>b) infinite</a:t>
            </a:r>
          </a:p>
          <a:p>
            <a:pPr>
              <a:buFontTx/>
              <a:buNone/>
              <a:defRPr/>
            </a:pPr>
            <a:r>
              <a:rPr lang="en-US" sz="2400" dirty="0">
                <a:latin typeface="Arial" charset="0"/>
                <a:ea typeface="ヒラギノ角ゴ Pro W3" charset="0"/>
                <a:cs typeface="ヒラギノ角ゴ Pro W3" charset="0"/>
              </a:rPr>
              <a:t>c) less than the speed of light</a:t>
            </a:r>
          </a:p>
          <a:p>
            <a:pPr>
              <a:buFontTx/>
              <a:buNone/>
              <a:defRPr/>
            </a:pPr>
            <a:r>
              <a:rPr lang="en-US" sz="2400" dirty="0">
                <a:latin typeface="Arial" charset="0"/>
                <a:ea typeface="ヒラギノ角ゴ Pro W3" charset="0"/>
                <a:cs typeface="ヒラギノ角ゴ Pro W3" charset="0"/>
              </a:rPr>
              <a:t>d)</a:t>
            </a:r>
            <a:r>
              <a:rPr lang="en-US" sz="2400" dirty="0">
                <a:solidFill>
                  <a:srgbClr val="00FFFF"/>
                </a:solidFill>
                <a:latin typeface="Arial" charset="0"/>
                <a:ea typeface="ヒラギノ角ゴ Pro W3" charset="0"/>
                <a:cs typeface="ヒラギノ角ゴ Pro W3" charset="0"/>
              </a:rPr>
              <a:t> the speed of light or greater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a:defRPr/>
            </a:pPr>
            <a:r>
              <a:rPr lang="en-US">
                <a:latin typeface="Arial" charset="0"/>
                <a:ea typeface="ヒラギノ角ゴ Pro W3" charset="0"/>
                <a:cs typeface="ヒラギノ角ゴ Pro W3" charset="0"/>
              </a:rPr>
              <a:t>The Universe in motion...</a:t>
            </a:r>
          </a:p>
        </p:txBody>
      </p:sp>
      <p:sp>
        <p:nvSpPr>
          <p:cNvPr id="311299" name="Rectangle 3"/>
          <p:cNvSpPr>
            <a:spLocks noGrp="1" noChangeArrowheads="1"/>
          </p:cNvSpPr>
          <p:nvPr>
            <p:ph type="body" idx="1"/>
          </p:nvPr>
        </p:nvSpPr>
        <p:spPr/>
        <p:txBody>
          <a:bodyPr/>
          <a:lstStyle/>
          <a:p>
            <a:pPr>
              <a:defRPr/>
            </a:pPr>
            <a:endParaRPr lang="en-US">
              <a:ea typeface="+mn-ea"/>
              <a:cs typeface="+mn-cs"/>
            </a:endParaRPr>
          </a:p>
        </p:txBody>
      </p:sp>
      <p:pic>
        <p:nvPicPr>
          <p:cNvPr id="130051" name="Picture 5"/>
          <p:cNvPicPr>
            <a:picLocks noChangeAspect="1" noChangeArrowheads="1"/>
          </p:cNvPicPr>
          <p:nvPr/>
        </p:nvPicPr>
        <p:blipFill>
          <a:blip r:embed="rId3">
            <a:extLst>
              <a:ext uri="{28A0092B-C50C-407E-A947-70E740481C1C}">
                <a14:useLocalDpi xmlns:a14="http://schemas.microsoft.com/office/drawing/2010/main" val="0"/>
              </a:ext>
            </a:extLst>
          </a:blip>
          <a:srcRect l="2393" t="3535" r="2393" b="12962"/>
          <a:stretch>
            <a:fillRect/>
          </a:stretch>
        </p:blipFill>
        <p:spPr bwMode="auto">
          <a:xfrm>
            <a:off x="146050" y="1398588"/>
            <a:ext cx="870585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6"/>
          <p:cNvSpPr txBox="1">
            <a:spLocks noChangeArrowheads="1"/>
          </p:cNvSpPr>
          <p:nvPr/>
        </p:nvSpPr>
        <p:spPr bwMode="auto">
          <a:xfrm>
            <a:off x="841375" y="1546225"/>
            <a:ext cx="4538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Earth rotates on axis:  &gt; 1,000 km/hr</a:t>
            </a:r>
          </a:p>
        </p:txBody>
      </p:sp>
      <p:sp>
        <p:nvSpPr>
          <p:cNvPr id="130053" name="Text Box 7"/>
          <p:cNvSpPr txBox="1">
            <a:spLocks noChangeArrowheads="1"/>
          </p:cNvSpPr>
          <p:nvPr/>
        </p:nvSpPr>
        <p:spPr bwMode="auto">
          <a:xfrm>
            <a:off x="2441575" y="2155825"/>
            <a:ext cx="4284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Earth orbits Sun:  &gt; 100,000 km/hr</a:t>
            </a:r>
          </a:p>
        </p:txBody>
      </p:sp>
      <p:sp>
        <p:nvSpPr>
          <p:cNvPr id="130054" name="Text Box 8"/>
          <p:cNvSpPr txBox="1">
            <a:spLocks noChangeArrowheads="1"/>
          </p:cNvSpPr>
          <p:nvPr/>
        </p:nvSpPr>
        <p:spPr bwMode="auto">
          <a:xfrm>
            <a:off x="2670175" y="2765425"/>
            <a:ext cx="620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Solar system moves among stars:  ~ 70,000 km/hr</a:t>
            </a:r>
          </a:p>
        </p:txBody>
      </p:sp>
      <p:sp>
        <p:nvSpPr>
          <p:cNvPr id="130055" name="Text Box 9"/>
          <p:cNvSpPr txBox="1">
            <a:spLocks noChangeArrowheads="1"/>
          </p:cNvSpPr>
          <p:nvPr/>
        </p:nvSpPr>
        <p:spPr bwMode="auto">
          <a:xfrm>
            <a:off x="4171950" y="3451225"/>
            <a:ext cx="4454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Milky Way rotates:  ~ 800,000 km/hr</a:t>
            </a:r>
          </a:p>
        </p:txBody>
      </p:sp>
      <p:sp>
        <p:nvSpPr>
          <p:cNvPr id="130056" name="Text Box 10"/>
          <p:cNvSpPr txBox="1">
            <a:spLocks noChangeArrowheads="1"/>
          </p:cNvSpPr>
          <p:nvPr/>
        </p:nvSpPr>
        <p:spPr bwMode="auto">
          <a:xfrm>
            <a:off x="5870575" y="4213225"/>
            <a:ext cx="2357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Milky Way moves </a:t>
            </a:r>
          </a:p>
          <a:p>
            <a:pPr algn="l"/>
            <a:r>
              <a:rPr lang="en-US" sz="2000">
                <a:solidFill>
                  <a:srgbClr val="00FFFF"/>
                </a:solidFill>
                <a:latin typeface="Helvetica" charset="0"/>
              </a:rPr>
              <a:t>in Local Group</a:t>
            </a:r>
          </a:p>
        </p:txBody>
      </p:sp>
      <p:sp>
        <p:nvSpPr>
          <p:cNvPr id="130057" name="Text Box 11"/>
          <p:cNvSpPr txBox="1">
            <a:spLocks noChangeArrowheads="1"/>
          </p:cNvSpPr>
          <p:nvPr/>
        </p:nvSpPr>
        <p:spPr bwMode="auto">
          <a:xfrm>
            <a:off x="7242175" y="5432425"/>
            <a:ext cx="1257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2000">
                <a:solidFill>
                  <a:srgbClr val="00FFFF"/>
                </a:solidFill>
                <a:latin typeface="Helvetica" charset="0"/>
              </a:rPr>
              <a:t>Universe</a:t>
            </a:r>
          </a:p>
          <a:p>
            <a:pPr algn="l"/>
            <a:r>
              <a:rPr lang="en-US" sz="2000">
                <a:solidFill>
                  <a:srgbClr val="00FFFF"/>
                </a:solidFill>
                <a:latin typeface="Helvetica" charset="0"/>
              </a:rPr>
              <a:t>expands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93700" y="177800"/>
            <a:ext cx="7772400" cy="1143000"/>
          </a:xfrm>
        </p:spPr>
        <p:txBody>
          <a:bodyPr/>
          <a:lstStyle/>
          <a:p>
            <a:pPr>
              <a:defRPr/>
            </a:pPr>
            <a:r>
              <a:rPr lang="en-US" dirty="0" smtClean="0">
                <a:latin typeface="Arial" charset="0"/>
                <a:ea typeface="ヒラギノ角ゴ Pro W3" charset="0"/>
                <a:cs typeface="ヒラギノ角ゴ Pro W3" charset="0"/>
              </a:rPr>
              <a:t>Review</a:t>
            </a:r>
            <a:endParaRPr lang="en-US" dirty="0">
              <a:latin typeface="Arial" charset="0"/>
              <a:ea typeface="ヒラギノ角ゴ Pro W3" charset="0"/>
              <a:cs typeface="ヒラギノ角ゴ Pro W3" charset="0"/>
            </a:endParaRPr>
          </a:p>
        </p:txBody>
      </p:sp>
      <p:sp>
        <p:nvSpPr>
          <p:cNvPr id="266243" name="Rectangle 3"/>
          <p:cNvSpPr>
            <a:spLocks noGrp="1" noChangeArrowheads="1"/>
          </p:cNvSpPr>
          <p:nvPr>
            <p:ph type="body" idx="1"/>
          </p:nvPr>
        </p:nvSpPr>
        <p:spPr>
          <a:xfrm>
            <a:off x="460375" y="1679575"/>
            <a:ext cx="7543800" cy="4800600"/>
          </a:xfrm>
        </p:spPr>
        <p:txBody>
          <a:bodyPr/>
          <a:lstStyle/>
          <a:p>
            <a:pPr marL="342900" indent="-342900">
              <a:lnSpc>
                <a:spcPct val="90000"/>
              </a:lnSpc>
              <a:defRPr/>
            </a:pPr>
            <a:r>
              <a:rPr lang="en-US">
                <a:latin typeface="Arial" charset="0"/>
                <a:ea typeface="ヒラギノ角ゴ Pro W3" charset="0"/>
                <a:cs typeface="ヒラギノ角ゴ Pro W3" charset="0"/>
              </a:rPr>
              <a:t>How can we know that the universe was like in the past?</a:t>
            </a:r>
          </a:p>
          <a:p>
            <a:pPr marL="742950" lvl="1" indent="-285750">
              <a:lnSpc>
                <a:spcPct val="90000"/>
              </a:lnSpc>
              <a:defRPr/>
            </a:pPr>
            <a:r>
              <a:rPr lang="en-US">
                <a:latin typeface="Arial" charset="0"/>
                <a:ea typeface="ヒラギノ角ゴ Pro W3" charset="0"/>
              </a:rPr>
              <a:t>When we look to great distances we are seeing events that happened long ago because light travels at a finite speed</a:t>
            </a:r>
            <a:endParaRPr lang="en-US">
              <a:solidFill>
                <a:schemeClr val="accent2"/>
              </a:solidFill>
              <a:latin typeface="Arial" charset="0"/>
              <a:ea typeface="ヒラギノ角ゴ Pro W3" charset="0"/>
            </a:endParaRPr>
          </a:p>
          <a:p>
            <a:pPr marL="342900" indent="-342900">
              <a:lnSpc>
                <a:spcPct val="90000"/>
              </a:lnSpc>
              <a:defRPr/>
            </a:pPr>
            <a:r>
              <a:rPr lang="en-US">
                <a:latin typeface="Arial" charset="0"/>
                <a:ea typeface="ヒラギノ角ゴ Pro W3" charset="0"/>
                <a:cs typeface="ヒラギノ角ゴ Pro W3" charset="0"/>
              </a:rPr>
              <a:t>Can we see the entire universe?</a:t>
            </a:r>
          </a:p>
          <a:p>
            <a:pPr marL="742950" lvl="1" indent="-285750">
              <a:lnSpc>
                <a:spcPct val="90000"/>
              </a:lnSpc>
              <a:defRPr/>
            </a:pPr>
            <a:r>
              <a:rPr lang="en-US">
                <a:latin typeface="Arial" charset="0"/>
                <a:ea typeface="ヒラギノ角ゴ Pro W3" charset="0"/>
              </a:rPr>
              <a:t>No, the observable portion of the universe is about 14 billion light-years in radius because the universe is about 14 billion years old</a:t>
            </a:r>
            <a:endParaRPr lang="en-US">
              <a:solidFill>
                <a:schemeClr val="accent2"/>
              </a:solidFill>
              <a:latin typeface="Arial" charset="0"/>
              <a:ea typeface="ヒラギノ角ゴ Pro W3" charset="0"/>
            </a:endParaRPr>
          </a:p>
          <a:p>
            <a:pPr marL="342900" indent="-342900">
              <a:lnSpc>
                <a:spcPct val="90000"/>
              </a:lnSpc>
              <a:buFontTx/>
              <a:buNone/>
              <a:defRPr/>
            </a:pPr>
            <a:endParaRPr lang="en-US" sz="2000">
              <a:solidFill>
                <a:schemeClr val="accent2"/>
              </a:solidFill>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pPr>
              <a:defRPr/>
            </a:pPr>
            <a:r>
              <a:rPr lang="en-US" dirty="0">
                <a:latin typeface="Arial" charset="0"/>
                <a:ea typeface="ヒラギノ角ゴ Pro W3" charset="0"/>
                <a:cs typeface="ヒラギノ角ゴ Pro W3" charset="0"/>
              </a:rPr>
              <a:t>Our Celestial Address</a:t>
            </a:r>
          </a:p>
        </p:txBody>
      </p:sp>
      <p:sp>
        <p:nvSpPr>
          <p:cNvPr id="381955" name="Rectangle 3"/>
          <p:cNvSpPr>
            <a:spLocks noGrp="1" noChangeArrowheads="1"/>
          </p:cNvSpPr>
          <p:nvPr>
            <p:ph type="body" idx="1"/>
          </p:nvPr>
        </p:nvSpPr>
        <p:spPr>
          <a:xfrm>
            <a:off x="228600" y="1358900"/>
            <a:ext cx="8534400" cy="4876800"/>
          </a:xfrm>
        </p:spPr>
        <p:txBody>
          <a:bodyPr/>
          <a:lstStyle/>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a:t>
            </a:r>
            <a:r>
              <a:rPr lang="en-US" sz="2400" dirty="0" smtClean="0">
                <a:latin typeface="Arial" charset="0"/>
                <a:ea typeface="ヒラギノ角ゴ Pro W3" charset="0"/>
                <a:cs typeface="ヒラギノ角ゴ Pro W3" charset="0"/>
              </a:rPr>
              <a:t>Physical Sciences Building</a:t>
            </a:r>
            <a:endParaRPr lang="en-US" sz="2400" dirty="0">
              <a:latin typeface="Arial" charset="0"/>
              <a:ea typeface="ヒラギノ角ゴ Pro W3" charset="0"/>
              <a:cs typeface="ヒラギノ角ゴ Pro W3" charset="0"/>
            </a:endParaRP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UCSC</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a:t>
            </a:r>
            <a:r>
              <a:rPr lang="en-US" sz="2400" dirty="0" smtClean="0">
                <a:latin typeface="Arial" charset="0"/>
                <a:ea typeface="ヒラギノ角ゴ Pro W3" charset="0"/>
                <a:cs typeface="ヒラギノ角ゴ Pro W3" charset="0"/>
              </a:rPr>
              <a:t>City of Santa </a:t>
            </a:r>
            <a:r>
              <a:rPr lang="en-US" sz="2400" dirty="0">
                <a:latin typeface="Arial" charset="0"/>
                <a:ea typeface="ヒラギノ角ゴ Pro W3" charset="0"/>
                <a:cs typeface="ヒラギノ角ゴ Pro W3" charset="0"/>
              </a:rPr>
              <a:t>Cruz</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California</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USA</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Earth</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Solar System</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Milky Way Galaxy</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Local Group of Galaxies</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Local </a:t>
            </a:r>
            <a:r>
              <a:rPr lang="en-US" sz="2400" dirty="0" err="1">
                <a:latin typeface="Arial" charset="0"/>
                <a:ea typeface="ヒラギノ角ゴ Pro W3" charset="0"/>
                <a:cs typeface="ヒラギノ角ゴ Pro W3" charset="0"/>
              </a:rPr>
              <a:t>Supercluster</a:t>
            </a:r>
            <a:r>
              <a:rPr lang="en-US" sz="2400" dirty="0">
                <a:latin typeface="Arial" charset="0"/>
                <a:ea typeface="ヒラギノ角ゴ Pro W3" charset="0"/>
                <a:cs typeface="ヒラギノ角ゴ Pro W3" charset="0"/>
              </a:rPr>
              <a:t> of Galaxies</a:t>
            </a:r>
          </a:p>
          <a:p>
            <a:pPr>
              <a:lnSpc>
                <a:spcPct val="90000"/>
              </a:lnSpc>
              <a:spcBef>
                <a:spcPct val="0"/>
              </a:spcBef>
              <a:spcAft>
                <a:spcPct val="40000"/>
              </a:spcAft>
              <a:buFontTx/>
              <a:buNone/>
              <a:defRPr/>
            </a:pPr>
            <a:r>
              <a:rPr lang="en-US" sz="2400" dirty="0">
                <a:latin typeface="Arial" charset="0"/>
                <a:ea typeface="ヒラギノ角ゴ Pro W3" charset="0"/>
                <a:cs typeface="ヒラギノ角ゴ Pro W3" charset="0"/>
              </a:rPr>
              <a:t>			The Universe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8290" name="Rectangle 2"/>
          <p:cNvSpPr>
            <a:spLocks noGrp="1" noChangeArrowheads="1"/>
          </p:cNvSpPr>
          <p:nvPr>
            <p:ph type="body" idx="1"/>
          </p:nvPr>
        </p:nvSpPr>
        <p:spPr>
          <a:xfrm>
            <a:off x="209550" y="1790700"/>
            <a:ext cx="8534400" cy="4876800"/>
          </a:xfrm>
        </p:spPr>
        <p:txBody>
          <a:bodyPr/>
          <a:lstStyle/>
          <a:p>
            <a:pPr>
              <a:buFontTx/>
              <a:buNone/>
              <a:defRPr/>
            </a:pPr>
            <a:r>
              <a:rPr lang="en-US" sz="2400" i="1" dirty="0"/>
              <a:t>Dark Matter:</a:t>
            </a:r>
            <a:r>
              <a:rPr lang="en-US" sz="2400" dirty="0"/>
              <a:t>  An undetected form of mass that emits little or no light, but whose existence we infer from its gravitational </a:t>
            </a:r>
            <a:r>
              <a:rPr lang="en-US" sz="2400" dirty="0" smtClean="0"/>
              <a:t>influence</a:t>
            </a:r>
            <a:endParaRPr lang="en-US" sz="2400" dirty="0"/>
          </a:p>
          <a:p>
            <a:pPr>
              <a:buFontTx/>
              <a:buNone/>
              <a:defRPr/>
            </a:pPr>
            <a:r>
              <a:rPr lang="en-US" sz="2400" i="1" dirty="0"/>
              <a:t>Dark Energy:</a:t>
            </a:r>
            <a:r>
              <a:rPr lang="en-US" sz="2400" dirty="0"/>
              <a:t>   An unknown form of energy that seems to be the source of a repulsive force causing the expansion of the universe to accelerate</a:t>
            </a:r>
          </a:p>
        </p:txBody>
      </p:sp>
      <p:sp>
        <p:nvSpPr>
          <p:cNvPr id="2188291" name="Rectangle 3"/>
          <p:cNvSpPr>
            <a:spLocks noGrp="1" noChangeArrowheads="1"/>
          </p:cNvSpPr>
          <p:nvPr>
            <p:ph type="title"/>
          </p:nvPr>
        </p:nvSpPr>
        <p:spPr>
          <a:xfrm>
            <a:off x="319088" y="0"/>
            <a:ext cx="7162800" cy="1295400"/>
          </a:xfrm>
        </p:spPr>
        <p:txBody>
          <a:bodyPr/>
          <a:lstStyle/>
          <a:p>
            <a:pPr>
              <a:defRPr/>
            </a:pPr>
            <a:r>
              <a:rPr lang="en-US" dirty="0" smtClean="0"/>
              <a:t>Dark matter and dark energy: Unseen influences on the universe</a:t>
            </a:r>
            <a:endParaRPr lang="en-US" dirty="0"/>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9314" name="Rectangle 2"/>
          <p:cNvSpPr>
            <a:spLocks noGrp="1" noChangeArrowheads="1"/>
          </p:cNvSpPr>
          <p:nvPr>
            <p:ph type="body" idx="1"/>
          </p:nvPr>
        </p:nvSpPr>
        <p:spPr>
          <a:xfrm>
            <a:off x="361950" y="1833563"/>
            <a:ext cx="6934200" cy="4114800"/>
          </a:xfrm>
        </p:spPr>
        <p:txBody>
          <a:bodyPr/>
          <a:lstStyle/>
          <a:p>
            <a:pPr>
              <a:defRPr/>
            </a:pPr>
            <a:r>
              <a:rPr lang="en-US" dirty="0" smtClean="0"/>
              <a:t>Ordinary matter  </a:t>
            </a:r>
            <a:r>
              <a:rPr lang="en-US" dirty="0"/>
              <a:t>	~ 4.4%</a:t>
            </a:r>
          </a:p>
          <a:p>
            <a:pPr>
              <a:defRPr/>
            </a:pPr>
            <a:r>
              <a:rPr lang="en-US" dirty="0" smtClean="0"/>
              <a:t>Dark matter  </a:t>
            </a:r>
            <a:r>
              <a:rPr lang="en-US" dirty="0"/>
              <a:t>		~ 23%</a:t>
            </a:r>
          </a:p>
          <a:p>
            <a:pPr>
              <a:lnSpc>
                <a:spcPct val="140000"/>
              </a:lnSpc>
              <a:spcAft>
                <a:spcPts val="1272"/>
              </a:spcAft>
              <a:defRPr/>
            </a:pPr>
            <a:r>
              <a:rPr lang="en-US" dirty="0"/>
              <a:t>Dark energy		~ 73</a:t>
            </a:r>
            <a:r>
              <a:rPr lang="en-US" dirty="0" smtClean="0"/>
              <a:t>%</a:t>
            </a:r>
            <a:br>
              <a:rPr lang="en-US" dirty="0" smtClean="0"/>
            </a:br>
            <a:r>
              <a:rPr lang="en-US" dirty="0" smtClean="0"/>
              <a:t>   (assumes energy = mass x c</a:t>
            </a:r>
            <a:r>
              <a:rPr lang="en-US" baseline="30000" dirty="0" smtClean="0"/>
              <a:t>2</a:t>
            </a:r>
            <a:r>
              <a:rPr lang="en-US" dirty="0" smtClean="0"/>
              <a:t>)</a:t>
            </a:r>
            <a:endParaRPr lang="en-US" dirty="0"/>
          </a:p>
        </p:txBody>
      </p:sp>
      <p:sp>
        <p:nvSpPr>
          <p:cNvPr id="2189315" name="Rectangle 3"/>
          <p:cNvSpPr>
            <a:spLocks noGrp="1" noChangeArrowheads="1"/>
          </p:cNvSpPr>
          <p:nvPr>
            <p:ph type="title"/>
          </p:nvPr>
        </p:nvSpPr>
        <p:spPr>
          <a:xfrm>
            <a:off x="246063" y="127000"/>
            <a:ext cx="7162800" cy="1295400"/>
          </a:xfrm>
        </p:spPr>
        <p:txBody>
          <a:bodyPr/>
          <a:lstStyle/>
          <a:p>
            <a:pPr>
              <a:defRPr/>
            </a:pPr>
            <a:r>
              <a:rPr lang="en-US" sz="2800" dirty="0" smtClean="0"/>
              <a:t>The surprising contents </a:t>
            </a:r>
            <a:r>
              <a:rPr lang="en-US" sz="2800" dirty="0"/>
              <a:t>of </a:t>
            </a:r>
            <a:r>
              <a:rPr lang="en-US" sz="2800" dirty="0" smtClean="0"/>
              <a:t>the Universe</a:t>
            </a:r>
            <a:endParaRPr lang="en-US" sz="2800" dirty="0"/>
          </a:p>
        </p:txBody>
      </p:sp>
      <p:sp>
        <p:nvSpPr>
          <p:cNvPr id="2" name="TextBox 1"/>
          <p:cNvSpPr txBox="1"/>
          <p:nvPr/>
        </p:nvSpPr>
        <p:spPr>
          <a:xfrm>
            <a:off x="1063625" y="5524500"/>
            <a:ext cx="6765925" cy="830263"/>
          </a:xfrm>
          <a:prstGeom prst="rect">
            <a:avLst/>
          </a:prstGeom>
          <a:solidFill>
            <a:srgbClr val="FFF4A7"/>
          </a:solidFill>
          <a:ln w="28575" cmpd="sng">
            <a:solidFill>
              <a:srgbClr val="0F0C6E"/>
            </a:solidFill>
          </a:ln>
          <a:effectLst>
            <a:outerShdw blurRad="50800" dist="38100" dir="2700000" algn="tl" rotWithShape="0">
              <a:prstClr val="black">
                <a:alpha val="40000"/>
              </a:prstClr>
            </a:outerShdw>
          </a:effectLst>
        </p:spPr>
        <p:txBody>
          <a:bodyPr wrap="none">
            <a:spAutoFit/>
          </a:bodyPr>
          <a:lstStyle/>
          <a:p>
            <a:pPr>
              <a:defRPr/>
            </a:pPr>
            <a:r>
              <a:rPr lang="en-US" b="0" dirty="0">
                <a:solidFill>
                  <a:srgbClr val="0033CC"/>
                </a:solidFill>
                <a:latin typeface="+mj-lt"/>
              </a:rPr>
              <a:t>All the atoms and molecules we are familiar with</a:t>
            </a:r>
            <a:br>
              <a:rPr lang="en-US" b="0" dirty="0">
                <a:solidFill>
                  <a:srgbClr val="0033CC"/>
                </a:solidFill>
                <a:latin typeface="+mj-lt"/>
              </a:rPr>
            </a:br>
            <a:r>
              <a:rPr lang="en-US" b="0" dirty="0">
                <a:solidFill>
                  <a:srgbClr val="0033CC"/>
                </a:solidFill>
                <a:latin typeface="+mj-lt"/>
              </a:rPr>
              <a:t> are &lt;5% of the mass of the universe (!)</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301625" y="109538"/>
            <a:ext cx="7162800" cy="1295400"/>
          </a:xfrm>
        </p:spPr>
        <p:txBody>
          <a:bodyPr/>
          <a:lstStyle/>
          <a:p>
            <a:pPr>
              <a:defRPr/>
            </a:pPr>
            <a:r>
              <a:rPr lang="en-US" sz="2400" dirty="0">
                <a:latin typeface="Arial" charset="0"/>
                <a:ea typeface="ヒラギノ角ゴ Pro W3" charset="0"/>
                <a:cs typeface="ヒラギノ角ゴ Pro W3" charset="0"/>
              </a:rPr>
              <a:t>Detailed study of Milky Way</a:t>
            </a:r>
            <a:r>
              <a:rPr lang="ja-JP" altLang="en-US" sz="2400" dirty="0">
                <a:latin typeface="Arial" charset="0"/>
                <a:ea typeface="ヒラギノ角ゴ Pro W3" charset="0"/>
                <a:cs typeface="ヒラギノ角ゴ Pro W3" charset="0"/>
              </a:rPr>
              <a:t>’</a:t>
            </a:r>
            <a:r>
              <a:rPr lang="en-US" sz="2400" dirty="0">
                <a:latin typeface="Arial" charset="0"/>
                <a:ea typeface="ヒラギノ角ゴ Pro W3" charset="0"/>
                <a:cs typeface="ヒラギノ角ゴ Pro W3" charset="0"/>
              </a:rPr>
              <a:t>s rotation reveals presence of </a:t>
            </a:r>
            <a:r>
              <a:rPr lang="ja-JP" altLang="en-US" sz="2400" dirty="0" smtClean="0">
                <a:latin typeface="Arial" charset="0"/>
                <a:ea typeface="ヒラギノ角ゴ Pro W3" charset="0"/>
                <a:cs typeface="ヒラギノ角ゴ Pro W3" charset="0"/>
              </a:rPr>
              <a:t>“</a:t>
            </a:r>
            <a:r>
              <a:rPr lang="en-US" altLang="ja-JP" sz="2400" dirty="0" smtClean="0">
                <a:latin typeface="Arial" charset="0"/>
                <a:ea typeface="ヒラギノ角ゴ Pro W3" charset="0"/>
                <a:cs typeface="ヒラギノ角ゴ Pro W3" charset="0"/>
              </a:rPr>
              <a:t>D</a:t>
            </a:r>
            <a:r>
              <a:rPr lang="en-US" sz="2400" dirty="0" smtClean="0">
                <a:latin typeface="Arial" charset="0"/>
                <a:ea typeface="ヒラギノ角ゴ Pro W3" charset="0"/>
                <a:cs typeface="ヒラギノ角ゴ Pro W3" charset="0"/>
              </a:rPr>
              <a:t>ark Matter</a:t>
            </a:r>
            <a:r>
              <a:rPr lang="ja-JP" altLang="en-US" sz="2400"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pic>
        <p:nvPicPr>
          <p:cNvPr id="140290" name="Picture 3"/>
          <p:cNvPicPr>
            <a:picLocks noChangeAspect="1" noChangeArrowheads="1"/>
          </p:cNvPicPr>
          <p:nvPr/>
        </p:nvPicPr>
        <p:blipFill>
          <a:blip r:embed="rId3">
            <a:extLst>
              <a:ext uri="{28A0092B-C50C-407E-A947-70E740481C1C}">
                <a14:useLocalDpi xmlns:a14="http://schemas.microsoft.com/office/drawing/2010/main" val="0"/>
              </a:ext>
            </a:extLst>
          </a:blip>
          <a:srcRect l="2379" t="3796" r="2379" b="14552"/>
          <a:stretch>
            <a:fillRect/>
          </a:stretch>
        </p:blipFill>
        <p:spPr bwMode="auto">
          <a:xfrm>
            <a:off x="212725" y="1582738"/>
            <a:ext cx="8489950" cy="456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4"/>
          <p:cNvSpPr txBox="1">
            <a:spLocks noChangeArrowheads="1"/>
          </p:cNvSpPr>
          <p:nvPr/>
        </p:nvSpPr>
        <p:spPr bwMode="auto">
          <a:xfrm>
            <a:off x="381000" y="1671638"/>
            <a:ext cx="5226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defRPr/>
            </a:pPr>
            <a:r>
              <a:rPr lang="en-US" dirty="0">
                <a:solidFill>
                  <a:schemeClr val="tx2"/>
                </a:solidFill>
                <a:effectLst>
                  <a:outerShdw blurRad="38100" dist="38100" dir="2700000" algn="tl">
                    <a:srgbClr val="000000"/>
                  </a:outerShdw>
                </a:effectLst>
                <a:latin typeface="+mn-lt"/>
                <a:ea typeface="ヒラギノ角ゴ Pro W3" charset="-128"/>
                <a:cs typeface="ヒラギノ角ゴ Pro W3" charset="-128"/>
              </a:rPr>
              <a:t>Most of Milky Way</a:t>
            </a:r>
            <a:r>
              <a:rPr lang="ja-JP" altLang="en-US" dirty="0">
                <a:solidFill>
                  <a:schemeClr val="tx2"/>
                </a:solidFill>
                <a:effectLst>
                  <a:outerShdw blurRad="38100" dist="38100" dir="2700000" algn="tl">
                    <a:srgbClr val="000000"/>
                  </a:outerShdw>
                </a:effectLst>
                <a:latin typeface="+mn-lt"/>
                <a:ea typeface="ヒラギノ角ゴ Pro W3" charset="-128"/>
                <a:cs typeface="ヒラギノ角ゴ Pro W3" charset="-128"/>
              </a:rPr>
              <a:t>’</a:t>
            </a:r>
            <a:r>
              <a:rPr lang="en-US" altLang="ja-JP" dirty="0">
                <a:solidFill>
                  <a:schemeClr val="tx2"/>
                </a:solidFill>
                <a:effectLst>
                  <a:outerShdw blurRad="38100" dist="38100" dir="2700000" algn="tl">
                    <a:srgbClr val="000000"/>
                  </a:outerShdw>
                </a:effectLst>
                <a:latin typeface="+mn-lt"/>
                <a:ea typeface="ヒラギノ角ゴ Pro W3" charset="-128"/>
                <a:cs typeface="ヒラギノ角ゴ Pro W3" charset="-128"/>
              </a:rPr>
              <a:t>s </a:t>
            </a:r>
            <a:r>
              <a:rPr lang="en-US" altLang="ja-JP" dirty="0">
                <a:solidFill>
                  <a:srgbClr val="00FFFF"/>
                </a:solidFill>
                <a:effectLst>
                  <a:outerShdw blurRad="38100" dist="38100" dir="2700000" algn="tl">
                    <a:srgbClr val="000000"/>
                  </a:outerShdw>
                </a:effectLst>
                <a:latin typeface="+mn-lt"/>
                <a:ea typeface="ヒラギノ角ゴ Pro W3" charset="-128"/>
                <a:cs typeface="ヒラギノ角ゴ Pro W3" charset="-128"/>
              </a:rPr>
              <a:t>light</a:t>
            </a:r>
            <a:r>
              <a:rPr lang="en-US" altLang="ja-JP" dirty="0">
                <a:solidFill>
                  <a:schemeClr val="tx2"/>
                </a:solidFill>
                <a:effectLst>
                  <a:outerShdw blurRad="38100" dist="38100" dir="2700000" algn="tl">
                    <a:srgbClr val="000000"/>
                  </a:outerShdw>
                </a:effectLst>
                <a:latin typeface="+mn-lt"/>
                <a:ea typeface="ヒラギノ角ゴ Pro W3" charset="-128"/>
                <a:cs typeface="ヒラギノ角ゴ Pro W3" charset="-128"/>
              </a:rPr>
              <a:t> comes from its disk and bulge …</a:t>
            </a:r>
            <a:endParaRPr lang="en-US" dirty="0">
              <a:solidFill>
                <a:schemeClr val="tx2"/>
              </a:solidFill>
              <a:effectLst>
                <a:outerShdw blurRad="38100" dist="38100" dir="2700000" algn="tl">
                  <a:srgbClr val="000000"/>
                </a:outerShdw>
              </a:effectLst>
              <a:latin typeface="+mn-lt"/>
              <a:ea typeface="ヒラギノ角ゴ Pro W3" charset="-128"/>
              <a:cs typeface="ヒラギノ角ゴ Pro W3" charset="-128"/>
            </a:endParaRPr>
          </a:p>
        </p:txBody>
      </p:sp>
      <p:sp>
        <p:nvSpPr>
          <p:cNvPr id="33796" name="Text Box 5"/>
          <p:cNvSpPr txBox="1">
            <a:spLocks noChangeArrowheads="1"/>
          </p:cNvSpPr>
          <p:nvPr/>
        </p:nvSpPr>
        <p:spPr bwMode="auto">
          <a:xfrm>
            <a:off x="1944688" y="5149850"/>
            <a:ext cx="66246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defRPr/>
            </a:pPr>
            <a:r>
              <a:rPr lang="en-US"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 but most of the </a:t>
            </a:r>
            <a:r>
              <a:rPr lang="en-US" dirty="0" smtClean="0">
                <a:solidFill>
                  <a:srgbClr val="00FFFF"/>
                </a:solidFill>
                <a:effectLst>
                  <a:outerShdw blurRad="38100" dist="38100" dir="2700000" algn="tl">
                    <a:srgbClr val="000000"/>
                  </a:outerShdw>
                </a:effectLst>
                <a:latin typeface="+mn-lt"/>
                <a:ea typeface="ヒラギノ角ゴ Pro W3" charset="-128"/>
                <a:cs typeface="ヒラギノ角ゴ Pro W3" charset="-128"/>
              </a:rPr>
              <a:t>mass</a:t>
            </a:r>
            <a:r>
              <a:rPr lang="en-US"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 is in its dark halo.  We don</a:t>
            </a:r>
            <a:r>
              <a:rPr lang="ja-JP" altLang="en-US"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a:t>
            </a:r>
            <a:r>
              <a:rPr lang="en-US" altLang="ja-JP"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t yet know what it</a:t>
            </a:r>
            <a:r>
              <a:rPr lang="ja-JP" altLang="en-US"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a:t>
            </a:r>
            <a:r>
              <a:rPr lang="en-US" altLang="ja-JP"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rPr>
              <a:t>s made of.</a:t>
            </a:r>
            <a:endParaRPr lang="en-US" dirty="0" smtClean="0">
              <a:solidFill>
                <a:schemeClr val="tx2"/>
              </a:solidFill>
              <a:effectLst>
                <a:outerShdw blurRad="38100" dist="38100" dir="2700000" algn="tl">
                  <a:srgbClr val="000000"/>
                </a:outerShdw>
              </a:effectLst>
              <a:latin typeface="+mn-lt"/>
              <a:ea typeface="ヒラギノ角ゴ Pro W3" charset="-128"/>
              <a:cs typeface="ヒラギノ角ゴ Pro W3" charset="-128"/>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7" descr="22_07_Figure"/>
          <p:cNvPicPr>
            <a:picLocks noChangeAspect="1" noChangeArrowheads="1"/>
          </p:cNvPicPr>
          <p:nvPr/>
        </p:nvPicPr>
        <p:blipFill>
          <a:blip r:embed="rId3">
            <a:extLst>
              <a:ext uri="{28A0092B-C50C-407E-A947-70E740481C1C}">
                <a14:useLocalDpi xmlns:a14="http://schemas.microsoft.com/office/drawing/2010/main" val="0"/>
              </a:ext>
            </a:extLst>
          </a:blip>
          <a:srcRect b="2739"/>
          <a:stretch>
            <a:fillRect/>
          </a:stretch>
        </p:blipFill>
        <p:spPr bwMode="auto">
          <a:xfrm>
            <a:off x="252413" y="1563688"/>
            <a:ext cx="5022850"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6722" name="Text Box 2"/>
          <p:cNvSpPr txBox="1">
            <a:spLocks noChangeArrowheads="1"/>
          </p:cNvSpPr>
          <p:nvPr/>
        </p:nvSpPr>
        <p:spPr bwMode="auto">
          <a:xfrm>
            <a:off x="5403850" y="1450975"/>
            <a:ext cx="342265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lgn="l">
              <a:buFont typeface="Arial"/>
              <a:buChar char="•"/>
              <a:defRPr/>
            </a:pPr>
            <a:r>
              <a:rPr lang="en-US" i="1" dirty="0">
                <a:solidFill>
                  <a:schemeClr val="tx2"/>
                </a:solidFill>
                <a:effectLst>
                  <a:outerShdw blurRad="38100" dist="38100" dir="2700000" algn="tl">
                    <a:srgbClr val="000000"/>
                  </a:outerShdw>
                </a:effectLst>
                <a:latin typeface="Arial" charset="0"/>
              </a:rPr>
              <a:t>Galaxy clusters contain large amounts of X ray-emitting hot gas.</a:t>
            </a:r>
          </a:p>
          <a:p>
            <a:pPr>
              <a:defRPr/>
            </a:pPr>
            <a:endParaRPr lang="en-US" i="1" dirty="0">
              <a:solidFill>
                <a:schemeClr val="tx2"/>
              </a:solidFill>
              <a:effectLst>
                <a:outerShdw blurRad="38100" dist="38100" dir="2700000" algn="tl">
                  <a:srgbClr val="000000"/>
                </a:outerShdw>
              </a:effectLst>
              <a:latin typeface="Arial" charset="0"/>
            </a:endParaRPr>
          </a:p>
          <a:p>
            <a:pPr marL="457200" indent="-457200" algn="l">
              <a:buFont typeface="Arial"/>
              <a:buChar char="•"/>
              <a:defRPr/>
            </a:pPr>
            <a:r>
              <a:rPr lang="en-US" i="1" dirty="0">
                <a:solidFill>
                  <a:schemeClr val="tx2"/>
                </a:solidFill>
                <a:effectLst>
                  <a:outerShdw blurRad="38100" dist="38100" dir="2700000" algn="tl">
                    <a:srgbClr val="000000"/>
                  </a:outerShdw>
                </a:effectLst>
                <a:latin typeface="Arial" charset="0"/>
              </a:rPr>
              <a:t>Temperature of hot gas (particle motions) tells us cluster mass:</a:t>
            </a:r>
          </a:p>
          <a:p>
            <a:pPr>
              <a:defRPr/>
            </a:pPr>
            <a:endParaRPr lang="en-US" i="1" dirty="0">
              <a:solidFill>
                <a:schemeClr val="tx2"/>
              </a:solidFill>
              <a:effectLst>
                <a:outerShdw blurRad="38100" dist="38100" dir="2700000" algn="tl">
                  <a:srgbClr val="000000"/>
                </a:outerShdw>
              </a:effectLst>
              <a:latin typeface="Arial" charset="0"/>
            </a:endParaRPr>
          </a:p>
          <a:p>
            <a:pPr>
              <a:defRPr/>
            </a:pPr>
            <a:r>
              <a:rPr lang="en-US" i="1" dirty="0">
                <a:solidFill>
                  <a:schemeClr val="tx2"/>
                </a:solidFill>
                <a:effectLst>
                  <a:outerShdw blurRad="38100" dist="38100" dir="2700000" algn="tl">
                    <a:srgbClr val="000000"/>
                  </a:outerShdw>
                </a:effectLst>
                <a:latin typeface="Arial" charset="0"/>
              </a:rPr>
              <a:t>  85% dark matter</a:t>
            </a:r>
          </a:p>
          <a:p>
            <a:pPr>
              <a:defRPr/>
            </a:pPr>
            <a:r>
              <a:rPr lang="en-US" i="1" dirty="0">
                <a:solidFill>
                  <a:schemeClr val="tx2"/>
                </a:solidFill>
                <a:effectLst>
                  <a:outerShdw blurRad="38100" dist="38100" dir="2700000" algn="tl">
                    <a:srgbClr val="000000"/>
                  </a:outerShdw>
                </a:effectLst>
                <a:latin typeface="Arial" charset="0"/>
              </a:rPr>
              <a:t>  13% hot gas</a:t>
            </a:r>
          </a:p>
          <a:p>
            <a:pPr>
              <a:defRPr/>
            </a:pPr>
            <a:r>
              <a:rPr lang="en-US" i="1" dirty="0">
                <a:solidFill>
                  <a:schemeClr val="tx2"/>
                </a:solidFill>
                <a:effectLst>
                  <a:outerShdw blurRad="38100" dist="38100" dir="2700000" algn="tl">
                    <a:srgbClr val="000000"/>
                  </a:outerShdw>
                </a:effectLst>
                <a:latin typeface="Arial" charset="0"/>
              </a:rPr>
              <a:t>    2% stars</a:t>
            </a:r>
            <a:endParaRPr lang="en-US" sz="2800" dirty="0"/>
          </a:p>
        </p:txBody>
      </p:sp>
      <p:sp>
        <p:nvSpPr>
          <p:cNvPr id="2" name="TextBox 1"/>
          <p:cNvSpPr txBox="1"/>
          <p:nvPr/>
        </p:nvSpPr>
        <p:spPr>
          <a:xfrm>
            <a:off x="300038" y="169863"/>
            <a:ext cx="4686300" cy="1076325"/>
          </a:xfrm>
          <a:prstGeom prst="rect">
            <a:avLst/>
          </a:prstGeom>
          <a:noFill/>
        </p:spPr>
        <p:txBody>
          <a:bodyPr wrap="none">
            <a:spAutoFit/>
          </a:bodyPr>
          <a:lstStyle/>
          <a:p>
            <a:pPr>
              <a:defRPr/>
            </a:pPr>
            <a:r>
              <a:rPr lang="en-US" sz="3200" i="1" dirty="0">
                <a:solidFill>
                  <a:schemeClr val="tx2"/>
                </a:solidFill>
                <a:effectLst>
                  <a:outerShdw blurRad="38100" dist="38100" dir="2700000" algn="tl">
                    <a:srgbClr val="000000"/>
                  </a:outerShdw>
                </a:effectLst>
                <a:latin typeface="Arial" charset="0"/>
              </a:rPr>
              <a:t>Measuring dark matter </a:t>
            </a:r>
            <a:br>
              <a:rPr lang="en-US" sz="3200" i="1" dirty="0">
                <a:solidFill>
                  <a:schemeClr val="tx2"/>
                </a:solidFill>
                <a:effectLst>
                  <a:outerShdw blurRad="38100" dist="38100" dir="2700000" algn="tl">
                    <a:srgbClr val="000000"/>
                  </a:outerShdw>
                </a:effectLst>
                <a:latin typeface="Arial" charset="0"/>
              </a:rPr>
            </a:br>
            <a:r>
              <a:rPr lang="en-US" sz="3200" i="1" dirty="0">
                <a:solidFill>
                  <a:schemeClr val="tx2"/>
                </a:solidFill>
                <a:effectLst>
                  <a:outerShdw blurRad="38100" dist="38100" dir="2700000" algn="tl">
                    <a:srgbClr val="000000"/>
                  </a:outerShdw>
                </a:effectLst>
                <a:latin typeface="Arial" charset="0"/>
              </a:rPr>
              <a:t>in clusters of galaxies</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defRPr/>
            </a:pPr>
            <a:r>
              <a:rPr lang="en-US" sz="3600">
                <a:latin typeface="Arial" charset="0"/>
                <a:ea typeface="ヒラギノ角ゴ Pro W3" charset="0"/>
                <a:cs typeface="ヒラギノ角ゴ Pro W3" charset="0"/>
              </a:rPr>
              <a:t>Moon (or satellite)</a:t>
            </a:r>
            <a:endParaRPr lang="en-US" sz="2800">
              <a:latin typeface="Arial" charset="0"/>
              <a:ea typeface="ヒラギノ角ゴ Pro W3" charset="0"/>
              <a:cs typeface="ヒラギノ角ゴ Pro W3" charset="0"/>
            </a:endParaRPr>
          </a:p>
        </p:txBody>
      </p:sp>
      <p:sp>
        <p:nvSpPr>
          <p:cNvPr id="209923" name="Rectangle 3"/>
          <p:cNvSpPr>
            <a:spLocks noGrp="1" noChangeArrowheads="1"/>
          </p:cNvSpPr>
          <p:nvPr>
            <p:ph type="body" sz="half" idx="2"/>
          </p:nvPr>
        </p:nvSpPr>
        <p:spPr>
          <a:xfrm>
            <a:off x="3290888" y="1409700"/>
            <a:ext cx="3852862" cy="2284413"/>
          </a:xfrm>
        </p:spPr>
        <p:txBody>
          <a:bodyPr/>
          <a:lstStyle/>
          <a:p>
            <a:pPr marL="457200" indent="-457200">
              <a:spcBef>
                <a:spcPts val="1675"/>
              </a:spcBef>
              <a:buFontTx/>
              <a:buAutoNum type="alphaLcParenR"/>
            </a:pPr>
            <a:r>
              <a:rPr lang="en-US" sz="2400">
                <a:latin typeface="Helvetica" charset="0"/>
                <a:ea typeface="ヒラギノ角ゴ Pro W3" charset="0"/>
                <a:cs typeface="ヒラギノ角ゴ Pro W3" charset="0"/>
              </a:rPr>
              <a:t>An object that orbits a planet</a:t>
            </a:r>
          </a:p>
          <a:p>
            <a:pPr marL="457200" indent="-457200">
              <a:spcBef>
                <a:spcPts val="1675"/>
              </a:spcBef>
              <a:buFontTx/>
              <a:buAutoNum type="alphaLcParenR"/>
            </a:pPr>
            <a:r>
              <a:rPr lang="en-US" sz="2400">
                <a:latin typeface="Helvetica" charset="0"/>
                <a:ea typeface="ヒラギノ角ゴ Pro W3" charset="0"/>
                <a:cs typeface="ヒラギノ角ゴ Pro W3" charset="0"/>
              </a:rPr>
              <a:t>An object that orbits another Solar System object</a:t>
            </a:r>
          </a:p>
          <a:p>
            <a:pPr marL="457200" indent="-457200">
              <a:buFontTx/>
              <a:buAutoNum type="alphaLcParenR"/>
            </a:pPr>
            <a:endParaRPr lang="en-US" sz="3200">
              <a:latin typeface="Helvetica" charset="0"/>
              <a:ea typeface="ヒラギノ角ゴ Pro W3" charset="0"/>
              <a:cs typeface="ヒラギノ角ゴ Pro W3" charset="0"/>
            </a:endParaRPr>
          </a:p>
        </p:txBody>
      </p:sp>
      <p:sp>
        <p:nvSpPr>
          <p:cNvPr id="17411" name="Text Box 5"/>
          <p:cNvSpPr txBox="1">
            <a:spLocks noChangeArrowheads="1"/>
          </p:cNvSpPr>
          <p:nvPr/>
        </p:nvSpPr>
        <p:spPr bwMode="auto">
          <a:xfrm>
            <a:off x="141288" y="4392613"/>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Ganymede (orbits Jupiter)</a:t>
            </a:r>
            <a:endParaRPr lang="en-US" b="0">
              <a:solidFill>
                <a:schemeClr val="tx2"/>
              </a:solidFill>
              <a:latin typeface="Helvetica" charset="0"/>
            </a:endParaRPr>
          </a:p>
        </p:txBody>
      </p:sp>
      <p:pic>
        <p:nvPicPr>
          <p:cNvPr id="15364" name="Picture 6" descr="11_16Figure-P"/>
          <p:cNvPicPr>
            <a:picLocks noChangeAspect="1" noChangeArrowheads="1"/>
          </p:cNvPicPr>
          <p:nvPr/>
        </p:nvPicPr>
        <p:blipFill>
          <a:blip r:embed="rId3">
            <a:extLst>
              <a:ext uri="{28A0092B-C50C-407E-A947-70E740481C1C}">
                <a14:useLocalDpi xmlns:a14="http://schemas.microsoft.com/office/drawing/2010/main" val="0"/>
              </a:ext>
            </a:extLst>
          </a:blip>
          <a:srcRect l="43759" t="5803" r="29529" b="14507"/>
          <a:stretch>
            <a:fillRect/>
          </a:stretch>
        </p:blipFill>
        <p:spPr bwMode="auto">
          <a:xfrm>
            <a:off x="247650" y="1430338"/>
            <a:ext cx="2630488" cy="28924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da_dactyl_1_Bigger_NoIns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888" y="3840163"/>
            <a:ext cx="3733800" cy="2686050"/>
          </a:xfrm>
          <a:prstGeom prst="rect">
            <a:avLst/>
          </a:prstGeom>
          <a:effectLst>
            <a:outerShdw blurRad="50800" dist="38100" dir="2700000" algn="tl" rotWithShape="0">
              <a:prstClr val="black">
                <a:alpha val="40000"/>
              </a:prstClr>
            </a:outerShdw>
          </a:effectLst>
        </p:spPr>
      </p:pic>
      <p:sp>
        <p:nvSpPr>
          <p:cNvPr id="17414" name="Text Box 5"/>
          <p:cNvSpPr txBox="1">
            <a:spLocks noChangeArrowheads="1"/>
          </p:cNvSpPr>
          <p:nvPr/>
        </p:nvSpPr>
        <p:spPr bwMode="auto">
          <a:xfrm>
            <a:off x="7140575" y="4535488"/>
            <a:ext cx="191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Dactyl (orbits the </a:t>
            </a:r>
            <a:br>
              <a:rPr lang="en-US" sz="1800" b="0">
                <a:solidFill>
                  <a:schemeClr val="tx2"/>
                </a:solidFill>
                <a:latin typeface="Helvetica" charset="0"/>
              </a:rPr>
            </a:br>
            <a:r>
              <a:rPr lang="en-US" sz="1800" b="0">
                <a:solidFill>
                  <a:schemeClr val="tx2"/>
                </a:solidFill>
                <a:latin typeface="Helvetica" charset="0"/>
              </a:rPr>
              <a:t>asteroid Ida)</a:t>
            </a:r>
            <a:endParaRPr lang="en-US" b="0">
              <a:solidFill>
                <a:schemeClr val="tx2"/>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8" descr="22_17_Figure-Anno"/>
          <p:cNvPicPr>
            <a:picLocks noChangeAspect="1" noChangeArrowheads="1"/>
          </p:cNvPicPr>
          <p:nvPr/>
        </p:nvPicPr>
        <p:blipFill>
          <a:blip r:embed="rId3">
            <a:extLst>
              <a:ext uri="{28A0092B-C50C-407E-A947-70E740481C1C}">
                <a14:useLocalDpi xmlns:a14="http://schemas.microsoft.com/office/drawing/2010/main" val="0"/>
              </a:ext>
            </a:extLst>
          </a:blip>
          <a:srcRect b="3384"/>
          <a:stretch>
            <a:fillRect/>
          </a:stretch>
        </p:blipFill>
        <p:spPr bwMode="auto">
          <a:xfrm>
            <a:off x="457200" y="1654175"/>
            <a:ext cx="82264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0098" name="Rectangle 2"/>
          <p:cNvSpPr>
            <a:spLocks noGrp="1" noChangeArrowheads="1"/>
          </p:cNvSpPr>
          <p:nvPr>
            <p:ph type="title"/>
          </p:nvPr>
        </p:nvSpPr>
        <p:spPr>
          <a:xfrm>
            <a:off x="198438" y="179388"/>
            <a:ext cx="7772400" cy="1143000"/>
          </a:xfrm>
        </p:spPr>
        <p:txBody>
          <a:bodyPr/>
          <a:lstStyle/>
          <a:p>
            <a:pPr>
              <a:lnSpc>
                <a:spcPct val="90000"/>
              </a:lnSpc>
              <a:defRPr/>
            </a:pPr>
            <a:r>
              <a:rPr lang="en-US" sz="2800" dirty="0">
                <a:latin typeface="Arial" charset="0"/>
                <a:ea typeface="ヒラギノ角ゴ Pro W3" charset="0"/>
                <a:cs typeface="ヒラギノ角ゴ Pro W3" charset="0"/>
              </a:rPr>
              <a:t>Will the universe continue </a:t>
            </a:r>
            <a:r>
              <a:rPr lang="en-US" sz="2800" dirty="0" smtClean="0">
                <a:latin typeface="Arial" charset="0"/>
                <a:ea typeface="ヒラギノ角ゴ Pro W3" charset="0"/>
                <a:cs typeface="ヒラギノ角ゴ Pro W3" charset="0"/>
              </a:rPr>
              <a:t/>
            </a:r>
            <a:br>
              <a:rPr lang="en-US" sz="2800" dirty="0" smtClean="0">
                <a:latin typeface="Arial" charset="0"/>
                <a:ea typeface="ヒラギノ角ゴ Pro W3" charset="0"/>
                <a:cs typeface="ヒラギノ角ゴ Pro W3" charset="0"/>
              </a:rPr>
            </a:br>
            <a:r>
              <a:rPr lang="en-US" sz="2800" dirty="0" smtClean="0">
                <a:latin typeface="Arial" charset="0"/>
                <a:ea typeface="ヒラギノ角ゴ Pro W3" charset="0"/>
                <a:cs typeface="ヒラギノ角ゴ Pro W3" charset="0"/>
              </a:rPr>
              <a:t>expanding </a:t>
            </a:r>
            <a:r>
              <a:rPr lang="en-US" sz="2800" dirty="0">
                <a:latin typeface="Arial" charset="0"/>
                <a:ea typeface="ヒラギノ角ゴ Pro W3" charset="0"/>
                <a:cs typeface="ヒラギノ角ゴ Pro W3" charset="0"/>
              </a:rPr>
              <a:t>forever?</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3" descr="FateOf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384300"/>
            <a:ext cx="527208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5399" name="Text Box 7"/>
          <p:cNvSpPr txBox="1">
            <a:spLocks noChangeArrowheads="1"/>
          </p:cNvSpPr>
          <p:nvPr/>
        </p:nvSpPr>
        <p:spPr bwMode="auto">
          <a:xfrm>
            <a:off x="293688" y="214313"/>
            <a:ext cx="6945312" cy="954087"/>
          </a:xfrm>
          <a:prstGeom prst="rect">
            <a:avLst/>
          </a:prstGeom>
          <a:noFill/>
          <a:ln>
            <a:noFill/>
          </a:ln>
          <a:effectLst/>
          <a:extLst/>
        </p:spPr>
        <p:txBody>
          <a:bodyPr>
            <a:spAutoFit/>
          </a:bodyPr>
          <a:lstStyle/>
          <a:p>
            <a:pPr algn="l">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The fate of the universe depends on the amount of dark matter</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6419" name="Text Box 3"/>
          <p:cNvSpPr txBox="1">
            <a:spLocks noChangeArrowheads="1"/>
          </p:cNvSpPr>
          <p:nvPr/>
        </p:nvSpPr>
        <p:spPr bwMode="auto">
          <a:xfrm>
            <a:off x="171450" y="1633538"/>
            <a:ext cx="4579938"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lgn="l">
              <a:spcBef>
                <a:spcPts val="3000"/>
              </a:spcBef>
              <a:buFont typeface="Arial"/>
              <a:buChar cha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The amount of dark matter is ~25% of the critical density</a:t>
            </a:r>
          </a:p>
          <a:p>
            <a:pPr marL="285750" indent="-285750" algn="l">
              <a:spcBef>
                <a:spcPts val="3000"/>
              </a:spcBef>
              <a:buFont typeface="Arial"/>
              <a:buChar cha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Hence we expect the expansion of the universe to overcome its gravitational pull</a:t>
            </a:r>
          </a:p>
        </p:txBody>
      </p:sp>
      <p:pic>
        <p:nvPicPr>
          <p:cNvPr id="148482" name="Picture 10" descr="Coasting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214313"/>
            <a:ext cx="2536825"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7444" name="Text Box 4"/>
          <p:cNvSpPr txBox="1">
            <a:spLocks noChangeArrowheads="1"/>
          </p:cNvSpPr>
          <p:nvPr/>
        </p:nvSpPr>
        <p:spPr bwMode="auto">
          <a:xfrm>
            <a:off x="163513" y="1720850"/>
            <a:ext cx="3435350"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lgn="l">
              <a:spcAft>
                <a:spcPts val="4200"/>
              </a:spcAft>
              <a:buFont typeface="Arial"/>
              <a:buChar cha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In fact, the expansion appears to be speeding up!</a:t>
            </a:r>
          </a:p>
          <a:p>
            <a:pPr marL="285750" indent="-285750" algn="l">
              <a:spcAft>
                <a:spcPts val="4200"/>
              </a:spcAft>
              <a:buFont typeface="Arial"/>
              <a:buChar cha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Dark Energy?</a:t>
            </a:r>
          </a:p>
        </p:txBody>
      </p:sp>
      <p:pic>
        <p:nvPicPr>
          <p:cNvPr id="150530" name="Picture 12" descr="Accelerating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938" y="214313"/>
            <a:ext cx="4835525"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1538" name="Text Box 2"/>
          <p:cNvSpPr txBox="1">
            <a:spLocks noChangeArrowheads="1"/>
          </p:cNvSpPr>
          <p:nvPr/>
        </p:nvSpPr>
        <p:spPr bwMode="auto">
          <a:xfrm>
            <a:off x="249238" y="5668963"/>
            <a:ext cx="86106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Brightness of distant supernovae tells how much the universe has expanded since they exploded</a:t>
            </a:r>
          </a:p>
        </p:txBody>
      </p:sp>
      <p:sp>
        <p:nvSpPr>
          <p:cNvPr id="2241543" name="Text Box 7"/>
          <p:cNvSpPr txBox="1">
            <a:spLocks noChangeArrowheads="1"/>
          </p:cNvSpPr>
          <p:nvPr/>
        </p:nvSpPr>
        <p:spPr bwMode="auto">
          <a:xfrm>
            <a:off x="3200400" y="2743200"/>
            <a:ext cx="213360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t>Insert TCP 6e Figure 20.14</a:t>
            </a:r>
          </a:p>
        </p:txBody>
      </p:sp>
      <p:pic>
        <p:nvPicPr>
          <p:cNvPr id="152579" name="Picture 8" descr="20_14_Figure"/>
          <p:cNvPicPr>
            <a:picLocks noChangeAspect="1" noChangeArrowheads="1"/>
          </p:cNvPicPr>
          <p:nvPr/>
        </p:nvPicPr>
        <p:blipFill>
          <a:blip r:embed="rId3">
            <a:extLst>
              <a:ext uri="{28A0092B-C50C-407E-A947-70E740481C1C}">
                <a14:useLocalDpi xmlns:a14="http://schemas.microsoft.com/office/drawing/2010/main" val="0"/>
              </a:ext>
            </a:extLst>
          </a:blip>
          <a:srcRect b="3735"/>
          <a:stretch>
            <a:fillRect/>
          </a:stretch>
        </p:blipFill>
        <p:spPr bwMode="auto">
          <a:xfrm>
            <a:off x="647700" y="504825"/>
            <a:ext cx="67056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 descr="22_18_Figure-Unanno"/>
          <p:cNvPicPr>
            <a:picLocks noChangeAspect="1" noChangeArrowheads="1"/>
          </p:cNvPicPr>
          <p:nvPr/>
        </p:nvPicPr>
        <p:blipFill>
          <a:blip r:embed="rId3">
            <a:extLst>
              <a:ext uri="{28A0092B-C50C-407E-A947-70E740481C1C}">
                <a14:useLocalDpi xmlns:a14="http://schemas.microsoft.com/office/drawing/2010/main" val="0"/>
              </a:ext>
            </a:extLst>
          </a:blip>
          <a:srcRect b="3192"/>
          <a:stretch>
            <a:fillRect/>
          </a:stretch>
        </p:blipFill>
        <p:spPr bwMode="auto">
          <a:xfrm>
            <a:off x="696913" y="1422400"/>
            <a:ext cx="6573837" cy="470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7266" name="Rectangle 2"/>
          <p:cNvSpPr>
            <a:spLocks noGrp="1" noChangeArrowheads="1"/>
          </p:cNvSpPr>
          <p:nvPr>
            <p:ph type="title"/>
          </p:nvPr>
        </p:nvSpPr>
        <p:spPr>
          <a:xfrm>
            <a:off x="114300" y="0"/>
            <a:ext cx="7772400" cy="1143000"/>
          </a:xfrm>
        </p:spPr>
        <p:txBody>
          <a:bodyPr/>
          <a:lstStyle/>
          <a:p>
            <a:pPr>
              <a:defRPr/>
            </a:pPr>
            <a:r>
              <a:rPr lang="en-US" dirty="0"/>
              <a:t>An accelerating universe best fits the supernova </a:t>
            </a:r>
            <a:r>
              <a:rPr lang="en-US" dirty="0" smtClean="0"/>
              <a:t>data</a:t>
            </a:r>
            <a:endParaRPr lang="en-US" dirty="0"/>
          </a:p>
        </p:txBody>
      </p:sp>
      <p:sp>
        <p:nvSpPr>
          <p:cNvPr id="2" name="TextBox 1"/>
          <p:cNvSpPr txBox="1"/>
          <p:nvPr/>
        </p:nvSpPr>
        <p:spPr>
          <a:xfrm>
            <a:off x="669925" y="6180138"/>
            <a:ext cx="6697663" cy="523875"/>
          </a:xfrm>
          <a:prstGeom prst="rect">
            <a:avLst/>
          </a:prstGeom>
          <a:noFill/>
        </p:spPr>
        <p:txBody>
          <a:bodyPr wrap="none">
            <a:spAutoFit/>
          </a:bodyPr>
          <a:lstStyle/>
          <a:p>
            <a:pPr>
              <a:defRPr/>
            </a:pPr>
            <a:r>
              <a:rPr lang="en-US" sz="2800" i="1" dirty="0">
                <a:solidFill>
                  <a:schemeClr val="tx2"/>
                </a:solidFill>
                <a:effectLst>
                  <a:outerShdw blurRad="38100" dist="38100" dir="2700000" algn="tl">
                    <a:srgbClr val="000000"/>
                  </a:outerShdw>
                </a:effectLst>
                <a:latin typeface="+mj-lt"/>
                <a:ea typeface="ヒラギノ角ゴ Pro W3" charset="-128"/>
                <a:cs typeface="ヒラギノ角ゴ Pro W3" charset="-128"/>
              </a:rPr>
              <a:t>Supports the Dark Energy hypothesis</a:t>
            </a:r>
          </a:p>
        </p:txBody>
      </p:sp>
    </p:spTree>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9314" name="Rectangle 2"/>
          <p:cNvSpPr>
            <a:spLocks noGrp="1" noChangeArrowheads="1"/>
          </p:cNvSpPr>
          <p:nvPr>
            <p:ph type="body" idx="1"/>
          </p:nvPr>
        </p:nvSpPr>
        <p:spPr>
          <a:xfrm>
            <a:off x="552450" y="1431396"/>
            <a:ext cx="6934200" cy="4114800"/>
          </a:xfrm>
        </p:spPr>
        <p:txBody>
          <a:bodyPr/>
          <a:lstStyle/>
          <a:p>
            <a:pPr>
              <a:defRPr/>
            </a:pPr>
            <a:r>
              <a:rPr lang="en-US" dirty="0" smtClean="0"/>
              <a:t>Dark Matter: </a:t>
            </a:r>
          </a:p>
          <a:p>
            <a:pPr lvl="1">
              <a:defRPr/>
            </a:pPr>
            <a:r>
              <a:rPr lang="en-US" sz="2000" dirty="0">
                <a:solidFill>
                  <a:schemeClr val="tx2"/>
                </a:solidFill>
                <a:cs typeface="ヒラギノ角ゴ Pro W3" charset="-128"/>
              </a:rPr>
              <a:t>Exerts gravitational pull on all scales</a:t>
            </a:r>
          </a:p>
          <a:p>
            <a:pPr lvl="1">
              <a:defRPr/>
            </a:pPr>
            <a:r>
              <a:rPr lang="en-US" sz="2000" dirty="0">
                <a:solidFill>
                  <a:schemeClr val="tx2"/>
                </a:solidFill>
                <a:cs typeface="ヒラギノ角ゴ Pro W3" charset="-128"/>
              </a:rPr>
              <a:t>Many lines of evidence</a:t>
            </a:r>
          </a:p>
          <a:p>
            <a:pPr lvl="1">
              <a:defRPr/>
            </a:pPr>
            <a:r>
              <a:rPr lang="en-US" sz="2000" dirty="0">
                <a:solidFill>
                  <a:schemeClr val="tx2"/>
                </a:solidFill>
                <a:cs typeface="ヒラギノ角ゴ Pro W3" charset="-128"/>
              </a:rPr>
              <a:t>Has not yet been directly </a:t>
            </a:r>
            <a:r>
              <a:rPr lang="en-US" sz="2000" dirty="0" smtClean="0">
                <a:solidFill>
                  <a:schemeClr val="tx2"/>
                </a:solidFill>
                <a:cs typeface="ヒラギノ角ゴ Pro W3" charset="-128"/>
              </a:rPr>
              <a:t>detected</a:t>
            </a:r>
            <a:endParaRPr lang="en-US" sz="2000" dirty="0">
              <a:solidFill>
                <a:schemeClr val="tx2"/>
              </a:solidFill>
              <a:cs typeface="ヒラギノ角ゴ Pro W3" charset="-128"/>
            </a:endParaRPr>
          </a:p>
          <a:p>
            <a:pPr>
              <a:defRPr/>
            </a:pPr>
            <a:r>
              <a:rPr lang="en-US" dirty="0" smtClean="0"/>
              <a:t>Dark Energy:</a:t>
            </a:r>
          </a:p>
          <a:p>
            <a:pPr lvl="1">
              <a:defRPr/>
            </a:pPr>
            <a:r>
              <a:rPr lang="en-US" sz="2000" dirty="0">
                <a:solidFill>
                  <a:schemeClr val="tx2"/>
                </a:solidFill>
                <a:cs typeface="ヒラギノ角ゴ Pro W3" charset="-128"/>
              </a:rPr>
              <a:t>Main action is on largest physical scales</a:t>
            </a:r>
          </a:p>
          <a:p>
            <a:pPr lvl="1">
              <a:defRPr/>
            </a:pPr>
            <a:r>
              <a:rPr lang="en-US" sz="2000" dirty="0">
                <a:solidFill>
                  <a:schemeClr val="tx2"/>
                </a:solidFill>
                <a:cs typeface="ヒラギノ角ゴ Pro W3" charset="-128"/>
              </a:rPr>
              <a:t>Several lines of evidence, including accelerating expansion of </a:t>
            </a:r>
            <a:r>
              <a:rPr lang="en-US" sz="2000" dirty="0" smtClean="0">
                <a:solidFill>
                  <a:schemeClr val="tx2"/>
                </a:solidFill>
                <a:cs typeface="ヒラギノ角ゴ Pro W3" charset="-128"/>
              </a:rPr>
              <a:t>universe</a:t>
            </a:r>
            <a:endParaRPr lang="en-US" sz="2000" dirty="0">
              <a:solidFill>
                <a:schemeClr val="tx2"/>
              </a:solidFill>
              <a:cs typeface="ヒラギノ角ゴ Pro W3" charset="-128"/>
            </a:endParaRPr>
          </a:p>
        </p:txBody>
      </p:sp>
      <p:sp>
        <p:nvSpPr>
          <p:cNvPr id="2189315" name="Rectangle 3"/>
          <p:cNvSpPr>
            <a:spLocks noGrp="1" noChangeArrowheads="1"/>
          </p:cNvSpPr>
          <p:nvPr>
            <p:ph type="title"/>
          </p:nvPr>
        </p:nvSpPr>
        <p:spPr>
          <a:xfrm>
            <a:off x="320146" y="137584"/>
            <a:ext cx="7162800" cy="1295400"/>
          </a:xfrm>
        </p:spPr>
        <p:txBody>
          <a:bodyPr/>
          <a:lstStyle/>
          <a:p>
            <a:pPr>
              <a:defRPr/>
            </a:pPr>
            <a:r>
              <a:rPr lang="en-US" sz="2800" dirty="0" smtClean="0"/>
              <a:t>Review: Dark Matter and Dark Energy</a:t>
            </a:r>
            <a:endParaRPr lang="en-US" sz="2000" dirty="0"/>
          </a:p>
        </p:txBody>
      </p:sp>
      <p:sp>
        <p:nvSpPr>
          <p:cNvPr id="2" name="TextBox 1"/>
          <p:cNvSpPr txBox="1"/>
          <p:nvPr/>
        </p:nvSpPr>
        <p:spPr>
          <a:xfrm>
            <a:off x="1010709" y="5588000"/>
            <a:ext cx="6765925" cy="830263"/>
          </a:xfrm>
          <a:prstGeom prst="rect">
            <a:avLst/>
          </a:prstGeom>
          <a:solidFill>
            <a:srgbClr val="FFF4A7"/>
          </a:solidFill>
          <a:ln w="28575" cmpd="sng">
            <a:solidFill>
              <a:srgbClr val="0F0C6E"/>
            </a:solidFill>
          </a:ln>
          <a:effectLst>
            <a:outerShdw blurRad="50800" dist="38100" dir="2700000" algn="tl" rotWithShape="0">
              <a:prstClr val="black">
                <a:alpha val="40000"/>
              </a:prstClr>
            </a:outerShdw>
          </a:effectLst>
        </p:spPr>
        <p:txBody>
          <a:bodyPr wrap="none">
            <a:spAutoFit/>
          </a:bodyPr>
          <a:lstStyle/>
          <a:p>
            <a:pPr>
              <a:defRPr/>
            </a:pPr>
            <a:r>
              <a:rPr lang="en-US" b="0" dirty="0">
                <a:solidFill>
                  <a:srgbClr val="0033CC"/>
                </a:solidFill>
                <a:latin typeface="+mj-lt"/>
              </a:rPr>
              <a:t>All the atoms and molecules we are familiar with</a:t>
            </a:r>
            <a:br>
              <a:rPr lang="en-US" b="0" dirty="0">
                <a:solidFill>
                  <a:srgbClr val="0033CC"/>
                </a:solidFill>
                <a:latin typeface="+mj-lt"/>
              </a:rPr>
            </a:br>
            <a:r>
              <a:rPr lang="en-US" b="0" dirty="0">
                <a:solidFill>
                  <a:srgbClr val="0033CC"/>
                </a:solidFill>
                <a:latin typeface="+mj-lt"/>
              </a:rPr>
              <a:t> are &lt;5% of the mass of the universe (!)</a:t>
            </a:r>
          </a:p>
        </p:txBody>
      </p:sp>
    </p:spTree>
    <p:extLst>
      <p:ext uri="{BB962C8B-B14F-4D97-AF65-F5344CB8AC3E}">
        <p14:creationId xmlns:p14="http://schemas.microsoft.com/office/powerpoint/2010/main" val="2062935440"/>
      </p:ext>
    </p:extLst>
  </p:cSld>
  <p:clrMapOvr>
    <a:masterClrMapping/>
  </p:clrMapOvr>
  <p:transition xmlns:p14="http://schemas.microsoft.com/office/powerpoint/2010/main">
    <p:sndAc>
      <p:endSnd/>
    </p:sndAc>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19088" y="0"/>
            <a:ext cx="7162800" cy="1295400"/>
          </a:xfrm>
        </p:spPr>
        <p:txBody>
          <a:bodyPr/>
          <a:lstStyle/>
          <a:p>
            <a:pPr>
              <a:defRPr/>
            </a:pPr>
            <a:r>
              <a:rPr lang="en-US" dirty="0">
                <a:latin typeface="Arial" charset="0"/>
                <a:ea typeface="ヒラギノ角ゴ Pro W3" charset="0"/>
                <a:cs typeface="ヒラギノ角ゴ Pro W3" charset="0"/>
              </a:rPr>
              <a:t>Reading </a:t>
            </a:r>
            <a:r>
              <a:rPr lang="en-US" dirty="0" smtClean="0">
                <a:latin typeface="Arial" charset="0"/>
                <a:ea typeface="ヒラギノ角ゴ Pro W3" charset="0"/>
                <a:cs typeface="ヒラギノ角ゴ Pro W3" charset="0"/>
              </a:rPr>
              <a:t>assignments and next few lectures</a:t>
            </a:r>
            <a:endParaRPr lang="en-US" dirty="0">
              <a:latin typeface="Arial" charset="0"/>
              <a:ea typeface="ヒラギノ角ゴ Pro W3" charset="0"/>
              <a:cs typeface="ヒラギノ角ゴ Pro W3" charset="0"/>
            </a:endParaRPr>
          </a:p>
        </p:txBody>
      </p:sp>
      <p:sp>
        <p:nvSpPr>
          <p:cNvPr id="178179" name="Rectangle 3"/>
          <p:cNvSpPr>
            <a:spLocks noGrp="1" noChangeArrowheads="1"/>
          </p:cNvSpPr>
          <p:nvPr>
            <p:ph type="body" idx="1"/>
          </p:nvPr>
        </p:nvSpPr>
        <p:spPr>
          <a:xfrm>
            <a:off x="268288" y="1543050"/>
            <a:ext cx="8534400" cy="5181600"/>
          </a:xfrm>
        </p:spPr>
        <p:txBody>
          <a:bodyPr/>
          <a:lstStyle/>
          <a:p>
            <a:pPr>
              <a:defRPr/>
            </a:pPr>
            <a:r>
              <a:rPr lang="en-US" dirty="0" smtClean="0">
                <a:latin typeface="Arial" charset="0"/>
                <a:ea typeface="ヒラギノ角ゴ Pro W3" charset="0"/>
                <a:cs typeface="ヒラギノ角ゴ Pro W3" charset="0"/>
              </a:rPr>
              <a:t>Tuesday April 8</a:t>
            </a:r>
            <a:r>
              <a:rPr lang="en-US" baseline="30000" dirty="0" smtClean="0">
                <a:latin typeface="Arial" charset="0"/>
                <a:ea typeface="ヒラギノ角ゴ Pro W3" charset="0"/>
                <a:cs typeface="ヒラギノ角ゴ Pro W3" charset="0"/>
              </a:rPr>
              <a:t>th</a:t>
            </a:r>
            <a:r>
              <a:rPr lang="en-US" dirty="0" smtClean="0">
                <a:latin typeface="Arial" charset="0"/>
                <a:ea typeface="ヒラギノ角ゴ Pro W3" charset="0"/>
                <a:cs typeface="ヒラギノ角ゴ Pro W3" charset="0"/>
              </a:rPr>
              <a:t>:</a:t>
            </a:r>
          </a:p>
          <a:p>
            <a:pPr lvl="1">
              <a:defRPr/>
            </a:pPr>
            <a:r>
              <a:rPr lang="en-US" dirty="0" smtClean="0">
                <a:latin typeface="Arial" charset="0"/>
                <a:ea typeface="ヒラギノ角ゴ Pro W3" charset="0"/>
              </a:rPr>
              <a:t>Reading assignment: Chapters 3 and 4 in Bennett</a:t>
            </a:r>
            <a:endParaRPr lang="en-US" dirty="0">
              <a:latin typeface="Arial" charset="0"/>
              <a:ea typeface="ヒラギノ角ゴ Pro W3" charset="0"/>
            </a:endParaRPr>
          </a:p>
          <a:p>
            <a:pPr lvl="1">
              <a:defRPr/>
            </a:pPr>
            <a:r>
              <a:rPr lang="en-US" dirty="0" smtClean="0">
                <a:latin typeface="Arial" charset="0"/>
                <a:ea typeface="ヒラギノ角ゴ Pro W3" charset="0"/>
              </a:rPr>
              <a:t>Lecture will cover Chapter 3 + 1st part of Chapter 4</a:t>
            </a:r>
          </a:p>
          <a:p>
            <a:pPr>
              <a:defRPr/>
            </a:pPr>
            <a:r>
              <a:rPr lang="en-US" dirty="0" smtClean="0">
                <a:solidFill>
                  <a:srgbClr val="00FFFF"/>
                </a:solidFill>
                <a:latin typeface="Arial" charset="0"/>
                <a:ea typeface="ヒラギノ角ゴ Pro W3" charset="0"/>
                <a:cs typeface="ヒラギノ角ゴ Pro W3" charset="0"/>
              </a:rPr>
              <a:t>Thursday April 10</a:t>
            </a:r>
            <a:r>
              <a:rPr lang="en-US" baseline="30000" dirty="0" smtClean="0">
                <a:solidFill>
                  <a:srgbClr val="00FFFF"/>
                </a:solidFill>
                <a:latin typeface="Arial" charset="0"/>
                <a:ea typeface="ヒラギノ角ゴ Pro W3" charset="0"/>
                <a:cs typeface="ヒラギノ角ゴ Pro W3" charset="0"/>
              </a:rPr>
              <a:t>th</a:t>
            </a:r>
            <a:r>
              <a:rPr lang="en-US" dirty="0" smtClean="0">
                <a:solidFill>
                  <a:srgbClr val="00FFFF"/>
                </a:solidFill>
                <a:latin typeface="Arial" charset="0"/>
                <a:ea typeface="ヒラギノ角ゴ Pro W3" charset="0"/>
                <a:cs typeface="ヒラギノ角ゴ Pro W3" charset="0"/>
              </a:rPr>
              <a:t>: NO LECTURE</a:t>
            </a:r>
          </a:p>
          <a:p>
            <a:pPr>
              <a:defRPr/>
            </a:pPr>
            <a:r>
              <a:rPr lang="en-US" dirty="0" smtClean="0">
                <a:latin typeface="Arial" charset="0"/>
                <a:ea typeface="ヒラギノ角ゴ Pro W3" charset="0"/>
                <a:cs typeface="ヒラギノ角ゴ Pro W3" charset="0"/>
              </a:rPr>
              <a:t>Tuesday April 15</a:t>
            </a:r>
            <a:r>
              <a:rPr lang="en-US" baseline="30000" dirty="0" smtClean="0">
                <a:latin typeface="Arial" charset="0"/>
                <a:ea typeface="ヒラギノ角ゴ Pro W3" charset="0"/>
                <a:cs typeface="ヒラギノ角ゴ Pro W3" charset="0"/>
              </a:rPr>
              <a:t>th</a:t>
            </a:r>
            <a:endParaRPr lang="en-US" dirty="0" smtClean="0">
              <a:latin typeface="Arial" charset="0"/>
              <a:ea typeface="ヒラギノ角ゴ Pro W3" charset="0"/>
              <a:cs typeface="ヒラギノ角ゴ Pro W3" charset="0"/>
            </a:endParaRPr>
          </a:p>
          <a:p>
            <a:pPr lvl="1">
              <a:defRPr/>
            </a:pPr>
            <a:r>
              <a:rPr lang="en-US" dirty="0" smtClean="0">
                <a:latin typeface="Arial" charset="0"/>
                <a:ea typeface="ヒラギノ角ゴ Pro W3" charset="0"/>
              </a:rPr>
              <a:t>Supplementary optional reading assignment with some calculus (I will post on the class website)</a:t>
            </a:r>
          </a:p>
          <a:p>
            <a:pPr lvl="1">
              <a:defRPr/>
            </a:pPr>
            <a:r>
              <a:rPr lang="en-US" dirty="0" smtClean="0">
                <a:latin typeface="Arial" charset="0"/>
                <a:ea typeface="ヒラギノ角ゴ Pro W3" charset="0"/>
              </a:rPr>
              <a:t>Lecture will cover remainder of Chapter 4</a:t>
            </a:r>
            <a:endParaRPr lang="en-US" dirty="0">
              <a:latin typeface="Arial" charset="0"/>
              <a:ea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287338" y="0"/>
            <a:ext cx="7162800" cy="1295400"/>
          </a:xfrm>
        </p:spPr>
        <p:txBody>
          <a:bodyPr/>
          <a:lstStyle/>
          <a:p>
            <a:pPr>
              <a:defRPr/>
            </a:pPr>
            <a:r>
              <a:rPr lang="en-US" dirty="0">
                <a:latin typeface="Arial" charset="0"/>
                <a:ea typeface="ヒラギノ角ゴ Pro W3" charset="0"/>
                <a:cs typeface="ヒラギノ角ゴ Pro W3" charset="0"/>
              </a:rPr>
              <a:t>H</a:t>
            </a:r>
            <a:r>
              <a:rPr lang="en-US" dirty="0" smtClean="0">
                <a:latin typeface="Arial" charset="0"/>
                <a:ea typeface="ヒラギノ角ゴ Pro W3" charset="0"/>
                <a:cs typeface="ヒラギノ角ゴ Pro W3" charset="0"/>
              </a:rPr>
              <a:t>omework assignment </a:t>
            </a:r>
            <a:br>
              <a:rPr lang="en-US" dirty="0" smtClean="0">
                <a:latin typeface="Arial" charset="0"/>
                <a:ea typeface="ヒラギノ角ゴ Pro W3" charset="0"/>
                <a:cs typeface="ヒラギノ角ゴ Pro W3" charset="0"/>
              </a:rPr>
            </a:br>
            <a:r>
              <a:rPr lang="en-US" dirty="0" smtClean="0">
                <a:latin typeface="Arial" charset="0"/>
                <a:ea typeface="ヒラギノ角ゴ Pro W3" charset="0"/>
                <a:cs typeface="ヒラギノ角ゴ Pro W3" charset="0"/>
              </a:rPr>
              <a:t>(problem set)</a:t>
            </a:r>
            <a:endParaRPr lang="en-US" dirty="0">
              <a:latin typeface="Arial" charset="0"/>
              <a:ea typeface="ヒラギノ角ゴ Pro W3" charset="0"/>
              <a:cs typeface="ヒラギノ角ゴ Pro W3" charset="0"/>
            </a:endParaRPr>
          </a:p>
        </p:txBody>
      </p:sp>
      <p:sp>
        <p:nvSpPr>
          <p:cNvPr id="375811" name="Rectangle 3"/>
          <p:cNvSpPr>
            <a:spLocks noGrp="1" noChangeArrowheads="1"/>
          </p:cNvSpPr>
          <p:nvPr>
            <p:ph type="body" idx="1"/>
          </p:nvPr>
        </p:nvSpPr>
        <p:spPr/>
        <p:txBody>
          <a:bodyPr/>
          <a:lstStyle/>
          <a:p>
            <a:pPr>
              <a:defRPr/>
            </a:pPr>
            <a:r>
              <a:rPr lang="en-US" dirty="0" smtClean="0">
                <a:latin typeface="Arial" charset="0"/>
                <a:ea typeface="ヒラギノ角ゴ Pro W3" charset="0"/>
                <a:cs typeface="ヒラギノ角ゴ Pro W3" charset="0"/>
              </a:rPr>
              <a:t>Due Tuesday April 15</a:t>
            </a:r>
            <a:r>
              <a:rPr lang="en-US" baseline="30000" dirty="0" smtClean="0">
                <a:latin typeface="Arial" charset="0"/>
                <a:ea typeface="ヒラギノ角ゴ Pro W3" charset="0"/>
                <a:cs typeface="ヒラギノ角ゴ Pro W3" charset="0"/>
              </a:rPr>
              <a:t>th</a:t>
            </a:r>
            <a:endParaRPr lang="en-US" baseline="30000" dirty="0">
              <a:latin typeface="Arial" charset="0"/>
              <a:ea typeface="ヒラギノ角ゴ Pro W3" charset="0"/>
              <a:cs typeface="ヒラギノ角ゴ Pro W3" charset="0"/>
            </a:endParaRPr>
          </a:p>
          <a:p>
            <a:pPr>
              <a:lnSpc>
                <a:spcPct val="200000"/>
              </a:lnSpc>
              <a:spcBef>
                <a:spcPts val="0"/>
              </a:spcBef>
              <a:defRPr/>
            </a:pPr>
            <a:r>
              <a:rPr lang="en-US" dirty="0">
                <a:latin typeface="Arial" charset="0"/>
                <a:ea typeface="ヒラギノ角ゴ Pro W3" charset="0"/>
                <a:cs typeface="ヒラギノ角ゴ Pro W3" charset="0"/>
              </a:rPr>
              <a:t>I will </a:t>
            </a:r>
            <a:r>
              <a:rPr lang="en-US" dirty="0" smtClean="0">
                <a:latin typeface="Arial" charset="0"/>
                <a:ea typeface="ヒラギノ角ゴ Pro W3" charset="0"/>
                <a:cs typeface="ヒラギノ角ゴ Pro W3" charset="0"/>
              </a:rPr>
              <a:t>post the assignment on the </a:t>
            </a:r>
            <a:r>
              <a:rPr lang="en-US" dirty="0">
                <a:latin typeface="Arial" charset="0"/>
                <a:ea typeface="ヒラギノ角ゴ Pro W3" charset="0"/>
                <a:cs typeface="ヒラギノ角ゴ Pro W3" charset="0"/>
              </a:rPr>
              <a:t>class website</a:t>
            </a:r>
            <a:r>
              <a:rPr lang="en-US" dirty="0" smtClean="0">
                <a:latin typeface="Arial" charset="0"/>
                <a:ea typeface="ヒラギノ角ゴ Pro W3" charset="0"/>
                <a:cs typeface="ヒラギノ角ゴ Pro W3" charset="0"/>
              </a:rPr>
              <a:t>, </a:t>
            </a:r>
            <a:r>
              <a:rPr lang="en-US" sz="2000" dirty="0">
                <a:latin typeface="Arial" charset="0"/>
                <a:ea typeface="ヒラギノ角ゴ Pro W3" charset="0"/>
                <a:cs typeface="ヒラギノ角ゴ Pro W3" charset="0"/>
              </a:rPr>
              <a:t>http://</a:t>
            </a:r>
            <a:r>
              <a:rPr lang="en-US" sz="2000" dirty="0" err="1">
                <a:latin typeface="Arial" charset="0"/>
                <a:ea typeface="ヒラギノ角ゴ Pro W3" charset="0"/>
                <a:cs typeface="ヒラギノ角ゴ Pro W3" charset="0"/>
              </a:rPr>
              <a:t>www.ucolick.org</a:t>
            </a:r>
            <a:r>
              <a:rPr lang="en-US" sz="2000" dirty="0">
                <a:latin typeface="Arial" charset="0"/>
                <a:ea typeface="ヒラギノ角ゴ Pro W3" charset="0"/>
                <a:cs typeface="ヒラギノ角ゴ Pro W3" charset="0"/>
              </a:rPr>
              <a:t>/~max/Astro18-2014/Astro18.html</a:t>
            </a:r>
            <a:endParaRPr lang="en-US" dirty="0">
              <a:latin typeface="Arial" charset="0"/>
              <a:ea typeface="ヒラギノ角ゴ Pro W3" charset="0"/>
              <a:cs typeface="ヒラギノ角ゴ Pro W3"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a:defRPr/>
            </a:pPr>
            <a:r>
              <a:rPr lang="en-US" sz="3600">
                <a:latin typeface="Arial" charset="0"/>
                <a:ea typeface="ヒラギノ角ゴ Pro W3" charset="0"/>
                <a:cs typeface="ヒラギノ角ゴ Pro W3" charset="0"/>
              </a:rPr>
              <a:t>Moon (or satellite)</a:t>
            </a:r>
            <a:endParaRPr lang="en-US" sz="2800">
              <a:latin typeface="Arial" charset="0"/>
              <a:ea typeface="ヒラギノ角ゴ Pro W3" charset="0"/>
              <a:cs typeface="ヒラギノ角ゴ Pro W3" charset="0"/>
            </a:endParaRPr>
          </a:p>
        </p:txBody>
      </p:sp>
      <p:sp>
        <p:nvSpPr>
          <p:cNvPr id="209923" name="Rectangle 3"/>
          <p:cNvSpPr>
            <a:spLocks noGrp="1" noChangeArrowheads="1"/>
          </p:cNvSpPr>
          <p:nvPr>
            <p:ph type="body" sz="half" idx="2"/>
          </p:nvPr>
        </p:nvSpPr>
        <p:spPr>
          <a:xfrm>
            <a:off x="3290888" y="1409700"/>
            <a:ext cx="3852862" cy="2284413"/>
          </a:xfrm>
        </p:spPr>
        <p:txBody>
          <a:bodyPr/>
          <a:lstStyle/>
          <a:p>
            <a:pPr marL="457200" indent="-457200">
              <a:spcBef>
                <a:spcPts val="1675"/>
              </a:spcBef>
              <a:buFontTx/>
              <a:buAutoNum type="alphaLcParenR"/>
            </a:pPr>
            <a:r>
              <a:rPr lang="en-US" sz="2400">
                <a:latin typeface="Helvetica" charset="0"/>
                <a:ea typeface="ヒラギノ角ゴ Pro W3" charset="0"/>
                <a:cs typeface="ヒラギノ角ゴ Pro W3" charset="0"/>
              </a:rPr>
              <a:t>An object that orbits a planet</a:t>
            </a:r>
          </a:p>
          <a:p>
            <a:pPr marL="457200" indent="-457200">
              <a:spcBef>
                <a:spcPts val="1675"/>
              </a:spcBef>
              <a:buFontTx/>
              <a:buAutoNum type="alphaLcParenR"/>
            </a:pPr>
            <a:r>
              <a:rPr lang="en-US" sz="2400">
                <a:latin typeface="Helvetica" charset="0"/>
                <a:ea typeface="ヒラギノ角ゴ Pro W3" charset="0"/>
                <a:cs typeface="ヒラギノ角ゴ Pro W3" charset="0"/>
              </a:rPr>
              <a:t>An object that orbits another Solar System object</a:t>
            </a:r>
          </a:p>
          <a:p>
            <a:pPr marL="457200" indent="-457200">
              <a:buFontTx/>
              <a:buAutoNum type="alphaLcParenR"/>
            </a:pPr>
            <a:endParaRPr lang="en-US" sz="3200">
              <a:latin typeface="Helvetica" charset="0"/>
              <a:ea typeface="ヒラギノ角ゴ Pro W3" charset="0"/>
              <a:cs typeface="ヒラギノ角ゴ Pro W3" charset="0"/>
            </a:endParaRPr>
          </a:p>
        </p:txBody>
      </p:sp>
      <p:sp>
        <p:nvSpPr>
          <p:cNvPr id="19459" name="Text Box 5"/>
          <p:cNvSpPr txBox="1">
            <a:spLocks noChangeArrowheads="1"/>
          </p:cNvSpPr>
          <p:nvPr/>
        </p:nvSpPr>
        <p:spPr bwMode="auto">
          <a:xfrm>
            <a:off x="141288" y="4392613"/>
            <a:ext cx="2827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Ganymede (orbits Jupiter)</a:t>
            </a:r>
            <a:endParaRPr lang="en-US" b="0">
              <a:solidFill>
                <a:schemeClr val="tx2"/>
              </a:solidFill>
              <a:latin typeface="Helvetica" charset="0"/>
            </a:endParaRPr>
          </a:p>
        </p:txBody>
      </p:sp>
      <p:pic>
        <p:nvPicPr>
          <p:cNvPr id="15364" name="Picture 6" descr="11_16Figure-P"/>
          <p:cNvPicPr>
            <a:picLocks noChangeAspect="1" noChangeArrowheads="1"/>
          </p:cNvPicPr>
          <p:nvPr/>
        </p:nvPicPr>
        <p:blipFill>
          <a:blip r:embed="rId3">
            <a:extLst>
              <a:ext uri="{28A0092B-C50C-407E-A947-70E740481C1C}">
                <a14:useLocalDpi xmlns:a14="http://schemas.microsoft.com/office/drawing/2010/main" val="0"/>
              </a:ext>
            </a:extLst>
          </a:blip>
          <a:srcRect l="43759" t="5803" r="29529" b="14507"/>
          <a:stretch>
            <a:fillRect/>
          </a:stretch>
        </p:blipFill>
        <p:spPr bwMode="auto">
          <a:xfrm>
            <a:off x="247650" y="1430338"/>
            <a:ext cx="2630488" cy="28924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da_dactyl_1_Bigger_NoIns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888" y="3840163"/>
            <a:ext cx="3733800" cy="2686050"/>
          </a:xfrm>
          <a:prstGeom prst="rect">
            <a:avLst/>
          </a:prstGeom>
          <a:effectLst>
            <a:outerShdw blurRad="50800" dist="38100" dir="2700000" algn="tl" rotWithShape="0">
              <a:prstClr val="black">
                <a:alpha val="40000"/>
              </a:prstClr>
            </a:outerShdw>
          </a:effectLst>
        </p:spPr>
      </p:pic>
      <p:sp>
        <p:nvSpPr>
          <p:cNvPr id="19462" name="Text Box 5"/>
          <p:cNvSpPr txBox="1">
            <a:spLocks noChangeArrowheads="1"/>
          </p:cNvSpPr>
          <p:nvPr/>
        </p:nvSpPr>
        <p:spPr bwMode="auto">
          <a:xfrm>
            <a:off x="7140575" y="4535488"/>
            <a:ext cx="1916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lgn="l"/>
            <a:r>
              <a:rPr lang="en-US" sz="1800" b="0">
                <a:solidFill>
                  <a:schemeClr val="tx2"/>
                </a:solidFill>
                <a:latin typeface="Helvetica" charset="0"/>
              </a:rPr>
              <a:t>Dactyl (orbits the </a:t>
            </a:r>
            <a:br>
              <a:rPr lang="en-US" sz="1800" b="0">
                <a:solidFill>
                  <a:schemeClr val="tx2"/>
                </a:solidFill>
                <a:latin typeface="Helvetica" charset="0"/>
              </a:rPr>
            </a:br>
            <a:r>
              <a:rPr lang="en-US" sz="1800" b="0">
                <a:solidFill>
                  <a:schemeClr val="tx2"/>
                </a:solidFill>
                <a:latin typeface="Helvetica" charset="0"/>
              </a:rPr>
              <a:t>asteroid Ida)</a:t>
            </a:r>
            <a:endParaRPr lang="en-US" b="0">
              <a:solidFill>
                <a:schemeClr val="tx2"/>
              </a:solidFill>
              <a:latin typeface="Helvetica" charset="0"/>
            </a:endParaRPr>
          </a:p>
        </p:txBody>
      </p:sp>
      <p:pic>
        <p:nvPicPr>
          <p:cNvPr id="19463" name="Picture 1" descr="ida_dactyl_1_Bigg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1363" y="3851275"/>
            <a:ext cx="3738562"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547688" y="238125"/>
            <a:ext cx="7772400" cy="1143000"/>
          </a:xfrm>
        </p:spPr>
        <p:txBody>
          <a:bodyPr/>
          <a:lstStyle/>
          <a:p>
            <a:pPr>
              <a:defRPr/>
            </a:pPr>
            <a:r>
              <a:rPr lang="en-US" sz="3600">
                <a:latin typeface="Arial" charset="0"/>
                <a:ea typeface="ヒラギノ角ゴ Pro W3" charset="0"/>
                <a:cs typeface="ヒラギノ角ゴ Pro W3" charset="0"/>
              </a:rPr>
              <a:t>Comet</a:t>
            </a:r>
            <a:endParaRPr lang="en-US" sz="2800">
              <a:latin typeface="Arial" charset="0"/>
              <a:ea typeface="ヒラギノ角ゴ Pro W3" charset="0"/>
              <a:cs typeface="ヒラギノ角ゴ Pro W3" charset="0"/>
            </a:endParaRPr>
          </a:p>
        </p:txBody>
      </p:sp>
      <p:sp>
        <p:nvSpPr>
          <p:cNvPr id="214019" name="Rectangle 3"/>
          <p:cNvSpPr>
            <a:spLocks noGrp="1" noChangeArrowheads="1"/>
          </p:cNvSpPr>
          <p:nvPr>
            <p:ph type="body" sz="half" idx="2"/>
          </p:nvPr>
        </p:nvSpPr>
        <p:spPr>
          <a:xfrm>
            <a:off x="3619500" y="1447800"/>
            <a:ext cx="3124200" cy="3276600"/>
          </a:xfrm>
        </p:spPr>
        <p:txBody>
          <a:bodyPr/>
          <a:lstStyle/>
          <a:p>
            <a:pPr>
              <a:buFontTx/>
              <a:buNone/>
              <a:defRPr/>
            </a:pPr>
            <a:r>
              <a:rPr lang="en-US" sz="3200">
                <a:latin typeface="Times New Roman" charset="0"/>
                <a:ea typeface="ヒラギノ角ゴ Pro W3" charset="0"/>
                <a:cs typeface="ヒラギノ角ゴ Pro W3" charset="0"/>
              </a:rPr>
              <a:t>   </a:t>
            </a:r>
            <a:r>
              <a:rPr lang="en-US" sz="3200">
                <a:latin typeface="Helvetica" charset="0"/>
                <a:ea typeface="ヒラギノ角ゴ Pro W3" charset="0"/>
                <a:cs typeface="ヒラギノ角ゴ Pro W3" charset="0"/>
              </a:rPr>
              <a:t>A relatively small and </a:t>
            </a:r>
            <a:r>
              <a:rPr lang="en-US" sz="3200">
                <a:solidFill>
                  <a:srgbClr val="00FFFF"/>
                </a:solidFill>
                <a:latin typeface="Helvetica" charset="0"/>
                <a:ea typeface="ヒラギノ角ゴ Pro W3" charset="0"/>
                <a:cs typeface="ヒラギノ角ゴ Pro W3" charset="0"/>
              </a:rPr>
              <a:t>icy</a:t>
            </a:r>
            <a:r>
              <a:rPr lang="en-US" sz="3200">
                <a:latin typeface="Helvetica" charset="0"/>
                <a:ea typeface="ヒラギノ角ゴ Pro W3" charset="0"/>
                <a:cs typeface="ヒラギノ角ゴ Pro W3" charset="0"/>
              </a:rPr>
              <a:t> object that orbits a star.</a:t>
            </a:r>
          </a:p>
        </p:txBody>
      </p:sp>
      <p:pic>
        <p:nvPicPr>
          <p:cNvPr id="21507" name="Picture 5" descr="CometMcNaught_GordonGarr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330325"/>
            <a:ext cx="22256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Tempel_1_Deep_Impact_5m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4925" y="3692525"/>
            <a:ext cx="2747963"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7"/>
          <p:cNvSpPr>
            <a:spLocks noChangeShapeType="1"/>
          </p:cNvSpPr>
          <p:nvPr/>
        </p:nvSpPr>
        <p:spPr bwMode="auto">
          <a:xfrm flipV="1">
            <a:off x="1562100" y="3708400"/>
            <a:ext cx="2298700" cy="226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0" name="Rectangle 8"/>
          <p:cNvSpPr>
            <a:spLocks noChangeArrowheads="1"/>
          </p:cNvSpPr>
          <p:nvPr/>
        </p:nvSpPr>
        <p:spPr bwMode="auto">
          <a:xfrm>
            <a:off x="8455025" y="4962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1511" name="Line 9"/>
          <p:cNvSpPr>
            <a:spLocks noChangeShapeType="1"/>
          </p:cNvSpPr>
          <p:nvPr/>
        </p:nvSpPr>
        <p:spPr bwMode="auto">
          <a:xfrm>
            <a:off x="1587500" y="6223000"/>
            <a:ext cx="2260600" cy="165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10"/>
          <p:cNvSpPr>
            <a:spLocks noChangeShapeType="1"/>
          </p:cNvSpPr>
          <p:nvPr/>
        </p:nvSpPr>
        <p:spPr bwMode="auto">
          <a:xfrm flipH="1">
            <a:off x="635000" y="2882900"/>
            <a:ext cx="1257300" cy="698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13" name="Text Box 11"/>
          <p:cNvSpPr txBox="1">
            <a:spLocks noChangeArrowheads="1"/>
          </p:cNvSpPr>
          <p:nvPr/>
        </p:nvSpPr>
        <p:spPr bwMode="auto">
          <a:xfrm>
            <a:off x="0" y="3578225"/>
            <a:ext cx="1555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742950" indent="-285750">
              <a:defRPr sz="2400" b="1">
                <a:solidFill>
                  <a:schemeClr val="tx1"/>
                </a:solidFill>
                <a:latin typeface="Times" charset="0"/>
                <a:ea typeface="ヒラギノ角ゴ Pro W3" charset="0"/>
                <a:cs typeface="ヒラギノ角ゴ Pro W3" charset="0"/>
              </a:defRPr>
            </a:lvl2pPr>
            <a:lvl3pPr marL="1143000" indent="-228600">
              <a:defRPr sz="2400" b="1">
                <a:solidFill>
                  <a:schemeClr val="tx1"/>
                </a:solidFill>
                <a:latin typeface="Times" charset="0"/>
                <a:ea typeface="ヒラギノ角ゴ Pro W3" charset="0"/>
                <a:cs typeface="ヒラギノ角ゴ Pro W3" charset="0"/>
              </a:defRPr>
            </a:lvl3pPr>
            <a:lvl4pPr marL="1600200" indent="-228600">
              <a:defRPr sz="2400" b="1">
                <a:solidFill>
                  <a:schemeClr val="tx1"/>
                </a:solidFill>
                <a:latin typeface="Times" charset="0"/>
                <a:ea typeface="ヒラギノ角ゴ Pro W3" charset="0"/>
                <a:cs typeface="ヒラギノ角ゴ Pro W3" charset="0"/>
              </a:defRPr>
            </a:lvl4pPr>
            <a:lvl5pPr marL="2057400" indent="-228600">
              <a:defRPr sz="2400" b="1">
                <a:solidFill>
                  <a:schemeClr val="tx1"/>
                </a:solidFill>
                <a:latin typeface="Times" charset="0"/>
                <a:ea typeface="ヒラギノ角ゴ Pro W3" charset="0"/>
                <a:cs typeface="ヒラギノ角ゴ Pro W3" charset="0"/>
              </a:defRPr>
            </a:lvl5pPr>
            <a:lvl6pPr marL="25146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29718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34290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3886200" indent="-228600" algn="ctr"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r>
              <a:rPr lang="en-US">
                <a:solidFill>
                  <a:schemeClr val="tx2"/>
                </a:solidFill>
                <a:latin typeface="Arial Bold" charset="0"/>
              </a:rPr>
              <a:t>Tail </a:t>
            </a:r>
            <a:br>
              <a:rPr lang="en-US">
                <a:solidFill>
                  <a:schemeClr val="tx2"/>
                </a:solidFill>
                <a:latin typeface="Arial Bold" charset="0"/>
              </a:rPr>
            </a:br>
            <a:r>
              <a:rPr lang="en-US">
                <a:solidFill>
                  <a:schemeClr val="tx2"/>
                </a:solidFill>
                <a:latin typeface="Arial Bold" charset="0"/>
              </a:rPr>
              <a:t>(gas </a:t>
            </a:r>
            <a:br>
              <a:rPr lang="en-US">
                <a:solidFill>
                  <a:schemeClr val="tx2"/>
                </a:solidFill>
                <a:latin typeface="Arial Bold" charset="0"/>
              </a:rPr>
            </a:br>
            <a:r>
              <a:rPr lang="en-US">
                <a:solidFill>
                  <a:schemeClr val="tx2"/>
                </a:solidFill>
                <a:latin typeface="Arial Bold" charset="0"/>
              </a:rPr>
              <a:t>and dust)</a:t>
            </a:r>
          </a:p>
        </p:txBody>
      </p:sp>
      <p:sp>
        <p:nvSpPr>
          <p:cNvPr id="11" name="TextBox 10"/>
          <p:cNvSpPr txBox="1"/>
          <p:nvPr/>
        </p:nvSpPr>
        <p:spPr>
          <a:xfrm>
            <a:off x="6615113" y="4667250"/>
            <a:ext cx="2390775" cy="461963"/>
          </a:xfrm>
          <a:prstGeom prst="rect">
            <a:avLst/>
          </a:prstGeom>
          <a:noFill/>
        </p:spPr>
        <p:txBody>
          <a:bodyPr wrap="none">
            <a:spAutoFit/>
          </a:bodyPr>
          <a:lstStyle>
            <a:lvl1pPr>
              <a:defRPr sz="2400" b="1">
                <a:solidFill>
                  <a:schemeClr val="tx1"/>
                </a:solidFill>
                <a:latin typeface="Times" charset="0"/>
                <a:ea typeface="ヒラギノ角ゴ Pro W3" charset="0"/>
                <a:cs typeface="ヒラギノ角ゴ Pro W3" charset="0"/>
              </a:defRPr>
            </a:lvl1pPr>
            <a:lvl2pPr marL="37931725" indent="-37474525">
              <a:defRPr sz="2400" b="1">
                <a:solidFill>
                  <a:schemeClr val="tx1"/>
                </a:solidFill>
                <a:latin typeface="Times" charset="0"/>
                <a:ea typeface="ヒラギノ角ゴ Pro W3" charset="0"/>
                <a:cs typeface="ヒラギノ角ゴ Pro W3" charset="0"/>
              </a:defRPr>
            </a:lvl2pPr>
            <a:lvl3pPr>
              <a:defRPr sz="2400" b="1">
                <a:solidFill>
                  <a:schemeClr val="tx1"/>
                </a:solidFill>
                <a:latin typeface="Times" charset="0"/>
                <a:ea typeface="ヒラギノ角ゴ Pro W3" charset="0"/>
                <a:cs typeface="ヒラギノ角ゴ Pro W3" charset="0"/>
              </a:defRPr>
            </a:lvl3pPr>
            <a:lvl4pPr>
              <a:defRPr sz="2400" b="1">
                <a:solidFill>
                  <a:schemeClr val="tx1"/>
                </a:solidFill>
                <a:latin typeface="Times" charset="0"/>
                <a:ea typeface="ヒラギノ角ゴ Pro W3" charset="0"/>
                <a:cs typeface="ヒラギノ角ゴ Pro W3" charset="0"/>
              </a:defRPr>
            </a:lvl4pPr>
            <a:lvl5pPr>
              <a:defRPr sz="2400" b="1">
                <a:solidFill>
                  <a:schemeClr val="tx1"/>
                </a:solidFill>
                <a:latin typeface="Times" charset="0"/>
                <a:ea typeface="ヒラギノ角ゴ Pro W3" charset="0"/>
                <a:cs typeface="ヒラギノ角ゴ Pro W3" charset="0"/>
              </a:defRPr>
            </a:lvl5pPr>
            <a:lvl6pPr marL="4572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6pPr>
            <a:lvl7pPr marL="9144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7pPr>
            <a:lvl8pPr marL="13716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8pPr>
            <a:lvl9pPr marL="1828800" eaLnBrk="0" fontAlgn="base" hangingPunct="0">
              <a:spcBef>
                <a:spcPct val="0"/>
              </a:spcBef>
              <a:spcAft>
                <a:spcPct val="0"/>
              </a:spcAft>
              <a:defRPr sz="2400" b="1">
                <a:solidFill>
                  <a:schemeClr val="tx1"/>
                </a:solidFill>
                <a:latin typeface="Times" charset="0"/>
                <a:ea typeface="ヒラギノ角ゴ Pro W3" charset="0"/>
                <a:cs typeface="ヒラギノ角ゴ Pro W3" charset="0"/>
              </a:defRPr>
            </a:lvl9pPr>
          </a:lstStyle>
          <a:p>
            <a:pPr>
              <a:defRPr/>
            </a:pPr>
            <a:r>
              <a:rPr lang="en-US" smtClean="0">
                <a:effectLst>
                  <a:outerShdw blurRad="38100" dist="38100" dir="2700000" algn="tl">
                    <a:srgbClr val="000000"/>
                  </a:outerShdw>
                </a:effectLst>
                <a:latin typeface="Arial" charset="0"/>
              </a:rPr>
              <a:t>Comet nucleus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VideoTemplate">
  <a:themeElements>
    <a:clrScheme name="">
      <a:dk1>
        <a:srgbClr val="000000"/>
      </a:dk1>
      <a:lt1>
        <a:srgbClr val="FFFFFF"/>
      </a:lt1>
      <a:dk2>
        <a:srgbClr val="8901F3"/>
      </a:dk2>
      <a:lt2>
        <a:srgbClr val="FFCD7F"/>
      </a:lt2>
      <a:accent1>
        <a:srgbClr val="A8C2FF"/>
      </a:accent1>
      <a:accent2>
        <a:srgbClr val="7AFF7A"/>
      </a:accent2>
      <a:accent3>
        <a:srgbClr val="C4AAF8"/>
      </a:accent3>
      <a:accent4>
        <a:srgbClr val="DADADA"/>
      </a:accent4>
      <a:accent5>
        <a:srgbClr val="D1DDFF"/>
      </a:accent5>
      <a:accent6>
        <a:srgbClr val="6EE76E"/>
      </a:accent6>
      <a:hlink>
        <a:srgbClr val="FFA3B3"/>
      </a:hlink>
      <a:folHlink>
        <a:srgbClr val="CECECE"/>
      </a:folHlink>
    </a:clrScheme>
    <a:fontScheme name="Video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lnDef>
  </a:objectDefaults>
  <a:extraClrSchemeLst>
    <a:extraClrScheme>
      <a:clrScheme name="Video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o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deo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o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o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o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deo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Home HD:WORK:UCSC AO course spring 2002:VideoTemplate.ppt</Template>
  <TotalTime>3021</TotalTime>
  <Words>3522</Words>
  <Application>Microsoft Macintosh PowerPoint</Application>
  <PresentationFormat>On-screen Show (4:3)</PresentationFormat>
  <Paragraphs>434</Paragraphs>
  <Slides>78</Slides>
  <Notes>78</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VideoTemplate</vt:lpstr>
      <vt:lpstr>Equation</vt:lpstr>
      <vt:lpstr>Lecture 2:  A Modern View of the Universe</vt:lpstr>
      <vt:lpstr>Topics for this class</vt:lpstr>
      <vt:lpstr>What is a Star?</vt:lpstr>
      <vt:lpstr>1.  Planet: Intuitive Definition</vt:lpstr>
      <vt:lpstr>2.  Planet: International Astronomical Union Definition</vt:lpstr>
      <vt:lpstr>Asteroid</vt:lpstr>
      <vt:lpstr>Moon (or satellite)</vt:lpstr>
      <vt:lpstr>Moon (or satellite)</vt:lpstr>
      <vt:lpstr>Comet</vt:lpstr>
      <vt:lpstr>Solar (Star) System</vt:lpstr>
      <vt:lpstr>Galaxy</vt:lpstr>
      <vt:lpstr>Our Milky Way Galaxy</vt:lpstr>
      <vt:lpstr>The Universe</vt:lpstr>
      <vt:lpstr>Notation: Orders of magnitude</vt:lpstr>
      <vt:lpstr>How big is the (observable) Universe?</vt:lpstr>
      <vt:lpstr> Suppose you tried to count the more than 100 billion stars in our galaxy, at a rate of one per second…   How long would it take you?</vt:lpstr>
      <vt:lpstr>How did I know this?</vt:lpstr>
      <vt:lpstr>Our Sun moves randomly relative to the other stars in the local Solar neighborhood… </vt:lpstr>
      <vt:lpstr>Our place in the universe</vt:lpstr>
      <vt:lpstr>How big is the universe?</vt:lpstr>
      <vt:lpstr>Geometry of the Earth relative to the Solar System</vt:lpstr>
      <vt:lpstr>But Earth’s rotation axis is not perpendicular to this plane</vt:lpstr>
      <vt:lpstr>How is Earth moving in our solar system?</vt:lpstr>
      <vt:lpstr>The “Celestial Sphere”</vt:lpstr>
      <vt:lpstr>The Local Sky</vt:lpstr>
      <vt:lpstr>Results of the tilt of Earth’s axis</vt:lpstr>
      <vt:lpstr>Seasons: Key concepts</vt:lpstr>
      <vt:lpstr>Seasons: summer is when your hemisphere is tipped toward Sun</vt:lpstr>
      <vt:lpstr>Seasons: summer is when your hemisphere is tipped toward Sun</vt:lpstr>
      <vt:lpstr>What causes the seasons, cont’d</vt:lpstr>
      <vt:lpstr>Most extreme seasons in Solar System: Uranus has a 42-year summer!</vt:lpstr>
      <vt:lpstr>ConcepTest</vt:lpstr>
      <vt:lpstr>ConcepTest</vt:lpstr>
      <vt:lpstr>ConcepTest</vt:lpstr>
      <vt:lpstr>What does the universe look like from Earth?</vt:lpstr>
      <vt:lpstr>With a telescope, we can see distant galaxies in long time exposures</vt:lpstr>
      <vt:lpstr>Constellations</vt:lpstr>
      <vt:lpstr>Nightly motion of stars is straight up and down if you are at the equator</vt:lpstr>
      <vt:lpstr>Nightly motion of stars is straight up and down if you are at the equator</vt:lpstr>
      <vt:lpstr>Nightly motion of stars is horizontal if you are at the North Pole</vt:lpstr>
      <vt:lpstr>Nightly motion of stars is horizontal if you are at the North Pole</vt:lpstr>
      <vt:lpstr>Nightly motion of stars if you are at latitude 40 deg North</vt:lpstr>
      <vt:lpstr>Nightly motion of stars at lat 40 deg North, looking to East</vt:lpstr>
      <vt:lpstr>Nightly motion of stars at latitude 40 deg North, looking to North</vt:lpstr>
      <vt:lpstr>Nightly motion of stars at latitude 40 deg North, looking to North</vt:lpstr>
      <vt:lpstr>Where are we?</vt:lpstr>
      <vt:lpstr>The Cosmic Distance Scale  </vt:lpstr>
      <vt:lpstr>Since speed of light is constant, can use it to measure distance</vt:lpstr>
      <vt:lpstr>Since speed of light is constant, can use it to measure distance</vt:lpstr>
      <vt:lpstr>Define a light-year</vt:lpstr>
      <vt:lpstr>Some examples of light travel-time</vt:lpstr>
      <vt:lpstr>Example:</vt:lpstr>
      <vt:lpstr>Implications of the finite speed of light</vt:lpstr>
      <vt:lpstr> At great distances, we see objects as they were when the universe was much younger</vt:lpstr>
      <vt:lpstr>ConcepTest</vt:lpstr>
      <vt:lpstr>ConcepTest </vt:lpstr>
      <vt:lpstr>The expansion of the universe and the Big Bang</vt:lpstr>
      <vt:lpstr>What’s going on?</vt:lpstr>
      <vt:lpstr>“Local Sponge Cake” Example</vt:lpstr>
      <vt:lpstr>The Big Bang</vt:lpstr>
      <vt:lpstr>ConcepTest</vt:lpstr>
      <vt:lpstr>ConcepTest</vt:lpstr>
      <vt:lpstr>The Universe in motion...</vt:lpstr>
      <vt:lpstr>Review</vt:lpstr>
      <vt:lpstr>Our Celestial Address</vt:lpstr>
      <vt:lpstr>Dark matter and dark energy: Unseen influences on the universe</vt:lpstr>
      <vt:lpstr>The surprising contents of the Universe</vt:lpstr>
      <vt:lpstr>Detailed study of Milky Way’s rotation reveals presence of “Dark Matter”</vt:lpstr>
      <vt:lpstr>PowerPoint Presentation</vt:lpstr>
      <vt:lpstr>Will the universe continue  expanding forever?</vt:lpstr>
      <vt:lpstr>PowerPoint Presentation</vt:lpstr>
      <vt:lpstr>PowerPoint Presentation</vt:lpstr>
      <vt:lpstr>PowerPoint Presentation</vt:lpstr>
      <vt:lpstr>PowerPoint Presentation</vt:lpstr>
      <vt:lpstr>An accelerating universe best fits the supernova data</vt:lpstr>
      <vt:lpstr>Review: Dark Matter and Dark Energy</vt:lpstr>
      <vt:lpstr>Reading assignments and next few lectures</vt:lpstr>
      <vt:lpstr>Homework assignment  (problem set)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No Slide Title</dc:title>
  <dc:creator>Claire Max</dc:creator>
  <cp:keywords/>
  <cp:lastModifiedBy>Claire Max</cp:lastModifiedBy>
  <cp:revision>358</cp:revision>
  <cp:lastPrinted>2010-09-25T00:52:41Z</cp:lastPrinted>
  <dcterms:created xsi:type="dcterms:W3CDTF">2010-09-25T00:51:29Z</dcterms:created>
  <dcterms:modified xsi:type="dcterms:W3CDTF">2014-04-03T07:27:15Z</dcterms:modified>
</cp:coreProperties>
</file>